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2" r:id="rId3"/>
    <p:sldId id="299" r:id="rId4"/>
    <p:sldId id="300" r:id="rId5"/>
    <p:sldId id="303" r:id="rId6"/>
    <p:sldId id="305" r:id="rId7"/>
    <p:sldId id="307" r:id="rId8"/>
    <p:sldId id="309" r:id="rId9"/>
    <p:sldId id="310" r:id="rId10"/>
    <p:sldId id="311" r:id="rId11"/>
    <p:sldId id="343" r:id="rId12"/>
    <p:sldId id="314" r:id="rId13"/>
    <p:sldId id="315" r:id="rId14"/>
    <p:sldId id="316" r:id="rId15"/>
    <p:sldId id="317" r:id="rId16"/>
    <p:sldId id="322" r:id="rId17"/>
    <p:sldId id="318" r:id="rId18"/>
    <p:sldId id="319" r:id="rId19"/>
    <p:sldId id="329" r:id="rId20"/>
    <p:sldId id="330" r:id="rId21"/>
    <p:sldId id="331" r:id="rId22"/>
    <p:sldId id="323" r:id="rId23"/>
    <p:sldId id="333" r:id="rId24"/>
    <p:sldId id="334" r:id="rId25"/>
    <p:sldId id="324" r:id="rId26"/>
    <p:sldId id="320" r:id="rId27"/>
    <p:sldId id="327" r:id="rId28"/>
    <p:sldId id="326" r:id="rId29"/>
    <p:sldId id="328" r:id="rId30"/>
    <p:sldId id="336" r:id="rId31"/>
    <p:sldId id="337" r:id="rId32"/>
    <p:sldId id="339" r:id="rId33"/>
    <p:sldId id="340" r:id="rId34"/>
    <p:sldId id="354" r:id="rId35"/>
    <p:sldId id="296" r:id="rId36"/>
    <p:sldId id="341" r:id="rId37"/>
    <p:sldId id="344" r:id="rId38"/>
    <p:sldId id="346" r:id="rId39"/>
    <p:sldId id="348" r:id="rId40"/>
    <p:sldId id="349" r:id="rId41"/>
    <p:sldId id="350" r:id="rId42"/>
    <p:sldId id="351" r:id="rId43"/>
    <p:sldId id="294" r:id="rId44"/>
    <p:sldId id="353" r:id="rId45"/>
    <p:sldId id="352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59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39A00-4A20-4EF8-A6B5-4A705CF5DEFA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27537-F503-424A-B35D-3C4E6D0A43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29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729F6-8A0A-5D14-CBFE-D7D5D234E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0956431-C0D9-02A7-E36A-2CD8C19C4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181B09-9D04-98FA-320F-4CE7C60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3EA12-8C54-6657-AE66-6D9FD62A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341C9C-B097-DA46-707F-6018D876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39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07C98-9F4B-11D7-269F-DCB1A7B3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903901-3AEE-CF26-9AF7-A66382551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FB3C0F-93F6-63F2-D80F-63A28FA7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37EED9-1D03-AD81-1B3C-620519D2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0D816F-DB85-C45E-1DED-AE2DC4DB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520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4CB85F5-0538-D2D7-5960-5D6D0371C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534199-2AC4-9323-5AC9-DAAB3642E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92D7F-C71E-4D34-5E72-4860770D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8A7F96-A8B1-1977-EB7E-0DCF5EA1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418FF6-278E-7425-CC3A-08FA1CCD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92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63169-563C-DE6E-1839-5B661F45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D57C92-991F-27BB-59D0-5425BC243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6C1651-1500-07C4-1703-E2CEAEFA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1A3D77-7217-A8A8-0AD9-DF304002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EDD34-9F19-6969-6350-4302C4C0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61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77B6A-9E54-1F02-8E8A-D8232982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77D118-200F-B9B4-E8D8-C8FE91C5C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C67061-7BC2-A073-646C-BB252ACB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369FA7-303C-C8F0-2B1F-1A4D9966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0682B4-4D46-E725-D6BD-6365566C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32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1107D9-EE88-FA86-FC58-BBF90B69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CA1C8E-28F0-8B79-1BE1-9ED783DEF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8F52876-9BDB-E4EE-B90F-3E67CCDD3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23AC7-68E3-8731-4FDC-5F0E2C6B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D59787-80AB-3E02-90A1-E6F578A7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FBBCE7-1A5B-80C5-140B-846432BB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E8A57-95E8-8B52-101D-9ACDC5E7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9538A-A805-C4B8-3C4C-72D31B4E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500738-5088-0933-F5CA-21F4C8019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050FD8-08C3-A506-4B1E-81345AAFE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F7BBB4-26E8-61CE-11B1-98214B74BA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CD740A7-DA2C-2972-C158-350B9B5D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BF8C15E-8AFE-EA3D-CF31-43E6A18E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DA6559-8B7E-55DF-7729-2BBDE1E3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21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76113A-9036-867A-3778-EB5E79C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66DC71-4D26-BB81-DCEE-F8DC9633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B1629C-E8CB-4BF0-FF9D-F1708E98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B6A911-B777-32B2-F51F-7D3E50F5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13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0626F32-7E9E-BAE8-5D2E-A35236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A8E5A8-D573-8788-C934-30836FD2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6B20A8-0714-F09E-ADAF-60388C40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628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854187-AC32-CA99-1742-03DD1F33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2351F1-0130-8D6D-5A25-69C1E0030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16B889-BECA-DE45-8CBF-C3D9CDE3B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7D92DE-11BF-37FD-64D2-F46FB802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68ACB5-F981-492B-8BBB-CDD6A566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81C01E-A19D-46D8-3D16-1FC75D7A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76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67752D-4126-E9CB-420B-CCAC6313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E7F7D0-46FD-3677-8F0D-812EFFFBD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8C66A5-8E22-9E88-A070-A6DC70845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AD9C5B-0DC5-49DE-8052-2D4AB313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F1428F-6471-DC04-0B43-CD76B657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069BF7-6D64-AD11-2C03-74FEEADF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7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C065EB-7249-2414-4FB8-79E4C2CB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8C6A6D-FE27-1A25-3CD1-285ADA72E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65A94B-99EA-3ACA-5041-8C958532D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A1B7D-F7EB-4759-AE3E-39F6F18DFC68}" type="datetimeFigureOut">
              <a:rPr lang="it-IT" smtClean="0"/>
              <a:t>29/04/2024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4FB031-4D0F-9C7B-BC12-1ADECC5AB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C01B9B-2859-FAB7-184F-C2692AE5B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378E-4CEF-40D2-99DD-9C45DBD6DA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0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3js.org/d3-hierarchy/pack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observablehq.com/@d3/disjoint-force-directed-graph/2?intent=fork&amp;collection=@d3/d3-for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9F21B9-FB44-4AEC-0013-32E128969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t-IT" dirty="0"/>
              <a:t>Esercitazione 6</a:t>
            </a:r>
          </a:p>
        </p:txBody>
      </p:sp>
    </p:spTree>
    <p:extLst>
      <p:ext uri="{BB962C8B-B14F-4D97-AF65-F5344CB8AC3E}">
        <p14:creationId xmlns:p14="http://schemas.microsoft.com/office/powerpoint/2010/main" val="338082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718E31-81C6-09C3-6909-5FDBF1EC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449D57-6946-7389-7FC5-2F797B614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Lezione di oggi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48D6EA-B913-C5E6-8119-FC94FF881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Dati gerarchici</a:t>
            </a:r>
          </a:p>
        </p:txBody>
      </p:sp>
    </p:spTree>
    <p:extLst>
      <p:ext uri="{BB962C8B-B14F-4D97-AF65-F5344CB8AC3E}">
        <p14:creationId xmlns:p14="http://schemas.microsoft.com/office/powerpoint/2010/main" val="172028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A9E67-1981-349A-F0C9-2EBB23E3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F3BC05-60FF-46FF-D846-6BD8CEDE7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it-IT" dirty="0"/>
              <a:t>Parte 1 – Alberi &amp; Affini</a:t>
            </a:r>
          </a:p>
        </p:txBody>
      </p:sp>
    </p:spTree>
    <p:extLst>
      <p:ext uri="{BB962C8B-B14F-4D97-AF65-F5344CB8AC3E}">
        <p14:creationId xmlns:p14="http://schemas.microsoft.com/office/powerpoint/2010/main" val="373847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3DD10-D52C-2E36-BA9D-7333D499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8BC8E47-6D58-3840-2990-3F218F619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03402"/>
            <a:ext cx="6172200" cy="3041671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56A11D-1D76-BA74-C15B-1E01CE30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esempio classico è avere una tabella e voler raggruppare i dati in base a dei criteri.</a:t>
            </a:r>
          </a:p>
        </p:txBody>
      </p:sp>
    </p:spTree>
    <p:extLst>
      <p:ext uri="{BB962C8B-B14F-4D97-AF65-F5344CB8AC3E}">
        <p14:creationId xmlns:p14="http://schemas.microsoft.com/office/powerpoint/2010/main" val="30881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45A3E8-CECF-6E44-AED3-AA33AD9C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Contiamo i film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A07EE1-0F29-7D9B-265B-BC2478C76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Raggruppa per Distributor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32B0433-FCC4-57C5-FD08-E161B11F24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886338"/>
            <a:ext cx="5157787" cy="922062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2B70C44-EB6C-D1BB-DDB9-7249DCE1C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Raggruppa per Distributor e </a:t>
            </a:r>
            <a:r>
              <a:rPr lang="it-IT" dirty="0" err="1"/>
              <a:t>Genre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D8C03096-97F9-6C1D-F2C2-986C81B204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426747"/>
            <a:ext cx="5183188" cy="1841243"/>
          </a:xfrm>
        </p:spPr>
      </p:pic>
    </p:spTree>
    <p:extLst>
      <p:ext uri="{BB962C8B-B14F-4D97-AF65-F5344CB8AC3E}">
        <p14:creationId xmlns:p14="http://schemas.microsoft.com/office/powerpoint/2010/main" val="373355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E16D-9E36-42C4-6F3A-7F7A9C79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D729F1-A4F5-B984-6851-EACE340C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Contiamo i film</a:t>
            </a:r>
          </a:p>
        </p:txBody>
      </p:sp>
      <p:pic>
        <p:nvPicPr>
          <p:cNvPr id="21" name="Segnaposto contenuto 20">
            <a:extLst>
              <a:ext uri="{FF2B5EF4-FFF2-40B4-BE49-F238E27FC236}">
                <a16:creationId xmlns:a16="http://schemas.microsoft.com/office/drawing/2014/main" id="{275B880B-C785-50C4-1501-8807FDD51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663" y="2505075"/>
            <a:ext cx="4768037" cy="3684588"/>
          </a:xfrm>
        </p:spPr>
      </p:pic>
      <p:pic>
        <p:nvPicPr>
          <p:cNvPr id="19" name="Segnaposto contenuto 11">
            <a:extLst>
              <a:ext uri="{FF2B5EF4-FFF2-40B4-BE49-F238E27FC236}">
                <a16:creationId xmlns:a16="http://schemas.microsoft.com/office/drawing/2014/main" id="{11A23A46-C364-C8DD-E87B-98A0BE3257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6879" y="2505075"/>
            <a:ext cx="4573829" cy="3684588"/>
          </a:xfrm>
        </p:spPr>
      </p:pic>
      <p:pic>
        <p:nvPicPr>
          <p:cNvPr id="22" name="Segnaposto contenuto 7">
            <a:extLst>
              <a:ext uri="{FF2B5EF4-FFF2-40B4-BE49-F238E27FC236}">
                <a16:creationId xmlns:a16="http://schemas.microsoft.com/office/drawing/2014/main" id="{4DE183B8-F402-ABC6-3B5C-189CD611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63" y="1534880"/>
            <a:ext cx="4768037" cy="852386"/>
          </a:xfrm>
          <a:prstGeom prst="rect">
            <a:avLst/>
          </a:prstGeom>
        </p:spPr>
      </p:pic>
      <p:pic>
        <p:nvPicPr>
          <p:cNvPr id="23" name="Segnaposto contenuto 9">
            <a:extLst>
              <a:ext uri="{FF2B5EF4-FFF2-40B4-BE49-F238E27FC236}">
                <a16:creationId xmlns:a16="http://schemas.microsoft.com/office/drawing/2014/main" id="{97FD230A-DB7C-5766-878F-3BE4E5F38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878" y="878299"/>
            <a:ext cx="4573829" cy="16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039D-DD33-4845-5D8B-D376E0BA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4A73C-BD2E-C392-16A5-26FDA4A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Incasso totale?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8CDE95F-EBDC-BF8F-AEDA-79FED82EBA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55228" y="2505075"/>
            <a:ext cx="4617132" cy="3684588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BF57186-8332-ABBC-30C3-2357AFD6A9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420803"/>
            <a:ext cx="5157787" cy="1853131"/>
          </a:xfrm>
        </p:spPr>
      </p:pic>
    </p:spTree>
    <p:extLst>
      <p:ext uri="{BB962C8B-B14F-4D97-AF65-F5344CB8AC3E}">
        <p14:creationId xmlns:p14="http://schemas.microsoft.com/office/powerpoint/2010/main" val="29716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E3C300-7168-4BDA-329A-E8BD9FD9B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Come si fa in d3js?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ABC4E30-C054-C084-C538-AB5D63D43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d3.group()</a:t>
            </a:r>
          </a:p>
        </p:txBody>
      </p:sp>
    </p:spTree>
    <p:extLst>
      <p:ext uri="{BB962C8B-B14F-4D97-AF65-F5344CB8AC3E}">
        <p14:creationId xmlns:p14="http://schemas.microsoft.com/office/powerpoint/2010/main" val="25943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3CB20-127C-ED04-F570-1A7C0516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870E5DE5-F1AB-A707-76EF-F78A1E9605DB}"/>
              </a:ext>
            </a:extLst>
          </p:cNvPr>
          <p:cNvSpPr txBox="1">
            <a:spLocks/>
          </p:cNvSpPr>
          <p:nvPr/>
        </p:nvSpPr>
        <p:spPr>
          <a:xfrm>
            <a:off x="6606540" y="2937020"/>
            <a:ext cx="5181600" cy="312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Key: «Sony Pictures»</a:t>
            </a:r>
            <a:br>
              <a:rPr lang="it-IT" sz="2800" dirty="0"/>
            </a:br>
            <a:r>
              <a:rPr lang="it-IT" sz="2800" dirty="0"/>
              <a:t>Value=??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«Walt Disney Pictures»</a:t>
            </a:r>
          </a:p>
          <a:p>
            <a:r>
              <a:rPr lang="it-IT" sz="2800" dirty="0"/>
              <a:t>Value=??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«Warner Bros.»</a:t>
            </a:r>
          </a:p>
          <a:p>
            <a:r>
              <a:rPr lang="it-IT" sz="2800" dirty="0"/>
              <a:t>Value=??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27D7D61-A910-A004-CC53-B6CFB2DE6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B4CC7D7-9A6B-7DB1-8708-111BBA11E517}"/>
              </a:ext>
            </a:extLst>
          </p:cNvPr>
          <p:cNvCxnSpPr>
            <a:cxnSpLocks/>
          </p:cNvCxnSpPr>
          <p:nvPr/>
        </p:nvCxnSpPr>
        <p:spPr>
          <a:xfrm>
            <a:off x="5463740" y="4500593"/>
            <a:ext cx="114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itolo 1">
            <a:extLst>
              <a:ext uri="{FF2B5EF4-FFF2-40B4-BE49-F238E27FC236}">
                <a16:creationId xmlns:a16="http://schemas.microsoft.com/office/drawing/2014/main" id="{71A2DB09-4F21-EE10-BF09-09782E738132}"/>
              </a:ext>
            </a:extLst>
          </p:cNvPr>
          <p:cNvSpPr txBox="1">
            <a:spLocks/>
          </p:cNvSpPr>
          <p:nvPr/>
        </p:nvSpPr>
        <p:spPr>
          <a:xfrm>
            <a:off x="2085974" y="3640822"/>
            <a:ext cx="3377765" cy="171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d3.group(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r>
              <a:rPr lang="it-IT" sz="2800" dirty="0"/>
              <a:t>,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2DE3732-DA8E-B59E-40EE-D8DACB50B557}"/>
              </a:ext>
            </a:extLst>
          </p:cNvPr>
          <p:cNvCxnSpPr>
            <a:cxnSpLocks/>
          </p:cNvCxnSpPr>
          <p:nvPr/>
        </p:nvCxnSpPr>
        <p:spPr>
          <a:xfrm>
            <a:off x="2965607" y="2919369"/>
            <a:ext cx="0" cy="721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60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DE984-ADAE-2F3E-8D98-CABA18BE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777B5A5-F418-1651-950E-F502ED51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8E51390D-3918-6703-443F-DD5B9161F731}"/>
              </a:ext>
            </a:extLst>
          </p:cNvPr>
          <p:cNvGraphicFramePr>
            <a:graphicFrameLocks noGrp="1"/>
          </p:cNvGraphicFramePr>
          <p:nvPr/>
        </p:nvGraphicFramePr>
        <p:xfrm>
          <a:off x="6728262" y="2919369"/>
          <a:ext cx="51816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3290533733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1886181136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3128033927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4084434443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0986360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Distributor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Genre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Worldwide_Gross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336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Adaptation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Sony Pictures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Comedy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22498520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91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9030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Air Force One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Action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315268353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78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895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Sony Pictures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84383966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0977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All the King's Men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9521458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11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8682952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5DAA825C-C103-E3D7-F3DD-B90146ACAAEB}"/>
              </a:ext>
            </a:extLst>
          </p:cNvPr>
          <p:cNvGraphicFramePr>
            <a:graphicFrameLocks noGrp="1"/>
          </p:cNvGraphicFramePr>
          <p:nvPr/>
        </p:nvGraphicFramePr>
        <p:xfrm>
          <a:off x="6728262" y="4197191"/>
          <a:ext cx="5181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65639346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129615200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1386227712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2902961644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785622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Title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Distributor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Genre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37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Air Bud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Comedy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27555061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45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933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Alice in Wonderland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1023291110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4247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36299670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71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9284318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F1446962-469C-EB77-A29F-2A4CAB6C39B1}"/>
              </a:ext>
            </a:extLst>
          </p:cNvPr>
          <p:cNvGraphicFramePr>
            <a:graphicFrameLocks noGrp="1"/>
          </p:cNvGraphicFramePr>
          <p:nvPr/>
        </p:nvGraphicFramePr>
        <p:xfrm>
          <a:off x="6728262" y="5284513"/>
          <a:ext cx="51816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721915729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2497812960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1738991074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2864583374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6114975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Title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Distributor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Genre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>
                          <a:effectLst/>
                        </a:rPr>
                        <a:t>Worldwide_Gross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8033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Alex &amp; Emma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15358583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8492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Alexander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167297191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8710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Amadeus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51973029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96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3251956"/>
                  </a:ext>
                </a:extLst>
              </a:tr>
            </a:tbl>
          </a:graphicData>
        </a:graphic>
      </p:graphicFrame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2D2A9C0-5F7C-00C5-A1A0-1012042361D1}"/>
              </a:ext>
            </a:extLst>
          </p:cNvPr>
          <p:cNvCxnSpPr>
            <a:cxnSpLocks/>
          </p:cNvCxnSpPr>
          <p:nvPr/>
        </p:nvCxnSpPr>
        <p:spPr>
          <a:xfrm>
            <a:off x="5463740" y="4500593"/>
            <a:ext cx="1142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7E355C53-A9D2-BEC7-2F6A-272277802316}"/>
              </a:ext>
            </a:extLst>
          </p:cNvPr>
          <p:cNvSpPr/>
          <p:nvPr/>
        </p:nvSpPr>
        <p:spPr>
          <a:xfrm>
            <a:off x="7961873" y="2919369"/>
            <a:ext cx="1325002" cy="952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42CC415-E934-82AC-4EC1-E9FAD3CDDCAF}"/>
              </a:ext>
            </a:extLst>
          </p:cNvPr>
          <p:cNvSpPr/>
          <p:nvPr/>
        </p:nvSpPr>
        <p:spPr>
          <a:xfrm>
            <a:off x="7961873" y="4211435"/>
            <a:ext cx="1325002" cy="747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51FC50B-2489-E24E-D8BD-5187123EB978}"/>
              </a:ext>
            </a:extLst>
          </p:cNvPr>
          <p:cNvSpPr/>
          <p:nvPr/>
        </p:nvSpPr>
        <p:spPr>
          <a:xfrm>
            <a:off x="7961873" y="5284513"/>
            <a:ext cx="1325002" cy="747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2F31E59B-4F04-086E-BEFF-B561C9AEB5F9}"/>
              </a:ext>
            </a:extLst>
          </p:cNvPr>
          <p:cNvSpPr txBox="1">
            <a:spLocks/>
          </p:cNvSpPr>
          <p:nvPr/>
        </p:nvSpPr>
        <p:spPr>
          <a:xfrm>
            <a:off x="2085974" y="3640822"/>
            <a:ext cx="3377765" cy="171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d3.group(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r>
              <a:rPr lang="it-IT" sz="2800" dirty="0"/>
              <a:t>,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6AFF0F5-7444-86B6-123D-3F49709BC4A6}"/>
              </a:ext>
            </a:extLst>
          </p:cNvPr>
          <p:cNvCxnSpPr>
            <a:cxnSpLocks/>
          </p:cNvCxnSpPr>
          <p:nvPr/>
        </p:nvCxnSpPr>
        <p:spPr>
          <a:xfrm>
            <a:off x="2965607" y="2919369"/>
            <a:ext cx="0" cy="721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0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58C4-34FE-C462-5D9B-45C521E0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A1E60-65E0-90F4-19C0-D949D70BA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Group innestato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CB76DC7D-B38B-B803-2F82-2E8DF6527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930FDA-4333-2837-0C93-AD7242FD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9F85-949D-C157-EE78-6AB01473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per casa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EDC2-52AF-79C3-905C-6F4FE1F2D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Aggiungete</a:t>
            </a:r>
            <a:r>
              <a:rPr lang="en-US" dirty="0"/>
              <a:t> del feedback al pie chart. Prima di </a:t>
            </a:r>
            <a:r>
              <a:rPr lang="en-US" dirty="0" err="1"/>
              <a:t>tutto</a:t>
            </a:r>
            <a:r>
              <a:rPr lang="en-US" dirty="0"/>
              <a:t> fate </a:t>
            </a:r>
            <a:r>
              <a:rPr lang="en-US" dirty="0" err="1"/>
              <a:t>una</a:t>
            </a:r>
            <a:r>
              <a:rPr lang="en-US" dirty="0"/>
              <a:t> legenda con tante </a:t>
            </a:r>
            <a:r>
              <a:rPr lang="en-US" dirty="0" err="1"/>
              <a:t>righe</a:t>
            </a:r>
            <a:r>
              <a:rPr lang="en-US" dirty="0"/>
              <a:t> </a:t>
            </a:r>
            <a:r>
              <a:rPr lang="en-US" dirty="0" err="1"/>
              <a:t>quante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archi</a:t>
            </a:r>
            <a:r>
              <a:rPr lang="en-US" dirty="0"/>
              <a:t>.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riga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formata</a:t>
            </a:r>
            <a:r>
              <a:rPr lang="en-US" dirty="0"/>
              <a:t> da un </a:t>
            </a:r>
            <a:r>
              <a:rPr lang="en-US" dirty="0" err="1"/>
              <a:t>quadrattino</a:t>
            </a:r>
            <a:r>
              <a:rPr lang="en-US" dirty="0"/>
              <a:t> </a:t>
            </a:r>
            <a:r>
              <a:rPr lang="en-US" dirty="0" err="1"/>
              <a:t>colorato</a:t>
            </a:r>
            <a:r>
              <a:rPr lang="en-US" dirty="0"/>
              <a:t> come il </a:t>
            </a:r>
            <a:r>
              <a:rPr lang="en-US" dirty="0" err="1"/>
              <a:t>corrispettivo</a:t>
            </a:r>
            <a:r>
              <a:rPr lang="en-US" dirty="0"/>
              <a:t> arco, e da un testo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riporterà</a:t>
            </a:r>
            <a:r>
              <a:rPr lang="en-US" dirty="0"/>
              <a:t> “&lt;</a:t>
            </a:r>
            <a:r>
              <a:rPr lang="en-US" dirty="0" err="1"/>
              <a:t>chiave</a:t>
            </a:r>
            <a:r>
              <a:rPr lang="en-US" dirty="0"/>
              <a:t>&gt;-</a:t>
            </a:r>
            <a:r>
              <a:rPr lang="en-US" dirty="0" err="1"/>
              <a:t>valore</a:t>
            </a:r>
            <a:r>
              <a:rPr lang="en-US" dirty="0"/>
              <a:t>”. </a:t>
            </a:r>
          </a:p>
          <a:p>
            <a:r>
              <a:rPr lang="en-US" dirty="0" err="1"/>
              <a:t>Aggiungete</a:t>
            </a:r>
            <a:r>
              <a:rPr lang="en-US" dirty="0"/>
              <a:t> poi del feedback. </a:t>
            </a:r>
            <a:r>
              <a:rPr lang="en-US" dirty="0" err="1"/>
              <a:t>Mettere</a:t>
            </a:r>
            <a:r>
              <a:rPr lang="en-US" dirty="0"/>
              <a:t> il mouse </a:t>
            </a:r>
            <a:r>
              <a:rPr lang="en-US" dirty="0" err="1"/>
              <a:t>su</a:t>
            </a:r>
            <a:r>
              <a:rPr lang="en-US" dirty="0"/>
              <a:t> un arco </a:t>
            </a:r>
            <a:r>
              <a:rPr lang="en-US" dirty="0" err="1"/>
              <a:t>cambierà</a:t>
            </a:r>
            <a:r>
              <a:rPr lang="en-US" dirty="0"/>
              <a:t> lo stile </a:t>
            </a:r>
            <a:r>
              <a:rPr lang="en-US" dirty="0" err="1"/>
              <a:t>all’arco</a:t>
            </a:r>
            <a:r>
              <a:rPr lang="en-US" dirty="0"/>
              <a:t> 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corrispettiva</a:t>
            </a:r>
            <a:r>
              <a:rPr lang="en-US" dirty="0"/>
              <a:t> </a:t>
            </a:r>
            <a:r>
              <a:rPr lang="en-US" dirty="0" err="1"/>
              <a:t>riga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legenda, e </a:t>
            </a:r>
            <a:r>
              <a:rPr lang="en-US" dirty="0" err="1"/>
              <a:t>viceversa</a:t>
            </a:r>
            <a:r>
              <a:rPr lang="en-US" dirty="0"/>
              <a:t> </a:t>
            </a:r>
            <a:r>
              <a:rPr lang="en-US" dirty="0" err="1"/>
              <a:t>mettere</a:t>
            </a:r>
            <a:r>
              <a:rPr lang="en-US" dirty="0"/>
              <a:t> il mouse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riga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legenda </a:t>
            </a:r>
            <a:r>
              <a:rPr lang="en-US" dirty="0" err="1"/>
              <a:t>cambierà</a:t>
            </a:r>
            <a:r>
              <a:rPr lang="en-US" dirty="0"/>
              <a:t> lo stile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riga</a:t>
            </a:r>
            <a:r>
              <a:rPr lang="en-US" dirty="0"/>
              <a:t> e al </a:t>
            </a:r>
            <a:r>
              <a:rPr lang="en-US" dirty="0" err="1"/>
              <a:t>corrispettivo</a:t>
            </a:r>
            <a:r>
              <a:rPr lang="en-US" dirty="0"/>
              <a:t> arco.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B491D9D-096D-441A-78D8-05D43DABECC9}"/>
              </a:ext>
            </a:extLst>
          </p:cNvPr>
          <p:cNvSpPr txBox="1">
            <a:spLocks/>
          </p:cNvSpPr>
          <p:nvPr/>
        </p:nvSpPr>
        <p:spPr>
          <a:xfrm>
            <a:off x="5780332" y="1278217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63AB8B78-3D44-91F5-2CF5-38308EAE565B}"/>
              </a:ext>
            </a:extLst>
          </p:cNvPr>
          <p:cNvSpPr txBox="1">
            <a:spLocks/>
          </p:cNvSpPr>
          <p:nvPr/>
        </p:nvSpPr>
        <p:spPr>
          <a:xfrm>
            <a:off x="1524000" y="452417"/>
            <a:ext cx="9144000" cy="779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u="sng" dirty="0"/>
              <a:t>Vediamo la soluzione</a:t>
            </a:r>
          </a:p>
        </p:txBody>
      </p:sp>
      <p:pic>
        <p:nvPicPr>
          <p:cNvPr id="8" name="20240229-1024-15.6287973">
            <a:hlinkClick r:id="" action="ppaction://media"/>
            <a:extLst>
              <a:ext uri="{FF2B5EF4-FFF2-40B4-BE49-F238E27FC236}">
                <a16:creationId xmlns:a16="http://schemas.microsoft.com/office/drawing/2014/main" id="{4EA14252-224E-F672-F08A-F30B7D7087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279525"/>
            <a:ext cx="6172200" cy="4289425"/>
          </a:xfrm>
        </p:spPr>
      </p:pic>
    </p:spTree>
    <p:extLst>
      <p:ext uri="{BB962C8B-B14F-4D97-AF65-F5344CB8AC3E}">
        <p14:creationId xmlns:p14="http://schemas.microsoft.com/office/powerpoint/2010/main" val="25090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FAB8-BE00-AE41-8E15-A8CB0D23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47811BE6-7AF2-2807-D5CE-4C5142B1872F}"/>
              </a:ext>
            </a:extLst>
          </p:cNvPr>
          <p:cNvSpPr txBox="1">
            <a:spLocks/>
          </p:cNvSpPr>
          <p:nvPr/>
        </p:nvSpPr>
        <p:spPr>
          <a:xfrm>
            <a:off x="6276697" y="809626"/>
            <a:ext cx="2267228" cy="541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/>
              <a:t>Key: «Sony Pictures»</a:t>
            </a:r>
            <a:br>
              <a:rPr lang="it-IT" sz="1800" dirty="0"/>
            </a:br>
            <a:r>
              <a:rPr lang="it-IT" sz="1800" dirty="0"/>
              <a:t>Value=</a:t>
            </a:r>
          </a:p>
          <a:p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Key: «Walt Disney Pictures»</a:t>
            </a:r>
          </a:p>
          <a:p>
            <a:r>
              <a:rPr lang="it-IT" sz="1800" dirty="0"/>
              <a:t>Value=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Key: «Warner Bros.»</a:t>
            </a:r>
          </a:p>
          <a:p>
            <a:r>
              <a:rPr lang="it-IT" sz="1800" dirty="0"/>
              <a:t>Value=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8D7B9C1-CF14-8825-85DB-F20EBA580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149313C-B996-679B-224A-8C164679721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65607" y="2919369"/>
            <a:ext cx="0" cy="721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21F9A91-9E37-D029-5FFA-6F8F8953C9F9}"/>
              </a:ext>
            </a:extLst>
          </p:cNvPr>
          <p:cNvCxnSpPr>
            <a:cxnSpLocks/>
          </p:cNvCxnSpPr>
          <p:nvPr/>
        </p:nvCxnSpPr>
        <p:spPr>
          <a:xfrm>
            <a:off x="4924425" y="4500593"/>
            <a:ext cx="11715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EB9A56B0-BD69-57E3-A39D-66CF22E15292}"/>
              </a:ext>
            </a:extLst>
          </p:cNvPr>
          <p:cNvSpPr txBox="1">
            <a:spLocks/>
          </p:cNvSpPr>
          <p:nvPr/>
        </p:nvSpPr>
        <p:spPr>
          <a:xfrm>
            <a:off x="2085974" y="3640822"/>
            <a:ext cx="3377765" cy="171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d3.group(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r>
              <a:rPr lang="it-IT" sz="2800" dirty="0"/>
              <a:t>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d.Genre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AA0FD97-298E-7000-FB12-15A93A288483}"/>
              </a:ext>
            </a:extLst>
          </p:cNvPr>
          <p:cNvSpPr txBox="1"/>
          <p:nvPr/>
        </p:nvSpPr>
        <p:spPr>
          <a:xfrm>
            <a:off x="8774827" y="295157"/>
            <a:ext cx="1731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Key: «Comedy»</a:t>
            </a:r>
            <a:br>
              <a:rPr lang="it-IT" dirty="0"/>
            </a:br>
            <a:r>
              <a:rPr lang="it-IT" dirty="0"/>
              <a:t>Value=??</a:t>
            </a:r>
            <a:br>
              <a:rPr lang="it-IT" dirty="0"/>
            </a:br>
            <a:br>
              <a:rPr lang="it-IT" dirty="0"/>
            </a:br>
            <a:r>
              <a:rPr lang="it-IT" dirty="0"/>
              <a:t>Key: «Action»</a:t>
            </a:r>
          </a:p>
          <a:p>
            <a:r>
              <a:rPr lang="it-IT" dirty="0"/>
              <a:t>Value=??</a:t>
            </a:r>
            <a:br>
              <a:rPr lang="it-IT" dirty="0"/>
            </a:br>
            <a:br>
              <a:rPr lang="it-IT" dirty="0"/>
            </a:br>
            <a:r>
              <a:rPr lang="it-IT" dirty="0"/>
              <a:t>Key: «Drama»</a:t>
            </a:r>
          </a:p>
          <a:p>
            <a:r>
              <a:rPr lang="it-IT" dirty="0"/>
              <a:t>Value=??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CFC6735-8E89-739D-CD9C-1CAFEE70CA82}"/>
              </a:ext>
            </a:extLst>
          </p:cNvPr>
          <p:cNvCxnSpPr>
            <a:cxnSpLocks/>
          </p:cNvCxnSpPr>
          <p:nvPr/>
        </p:nvCxnSpPr>
        <p:spPr>
          <a:xfrm>
            <a:off x="7124700" y="2038350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4A0EB39-1F8A-4F0B-E9E5-B6AE064F8247}"/>
              </a:ext>
            </a:extLst>
          </p:cNvPr>
          <p:cNvSpPr txBox="1"/>
          <p:nvPr/>
        </p:nvSpPr>
        <p:spPr>
          <a:xfrm>
            <a:off x="8774828" y="5115014"/>
            <a:ext cx="17312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Key: «Drama»</a:t>
            </a:r>
            <a:br>
              <a:rPr lang="it-IT" sz="1600" dirty="0"/>
            </a:br>
            <a:r>
              <a:rPr lang="it-IT" sz="1600" dirty="0"/>
              <a:t>Value=??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Key: «Adventure»</a:t>
            </a:r>
          </a:p>
          <a:p>
            <a:r>
              <a:rPr lang="it-IT" sz="1600" dirty="0"/>
              <a:t>Value=??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F79D9EB-5569-7549-C87E-FD843F38D069}"/>
              </a:ext>
            </a:extLst>
          </p:cNvPr>
          <p:cNvSpPr txBox="1"/>
          <p:nvPr/>
        </p:nvSpPr>
        <p:spPr>
          <a:xfrm>
            <a:off x="8774827" y="2979102"/>
            <a:ext cx="17312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Key: «Comedy»</a:t>
            </a:r>
            <a:br>
              <a:rPr lang="it-IT" sz="1600" dirty="0"/>
            </a:br>
            <a:r>
              <a:rPr lang="it-IT" sz="1600" dirty="0"/>
              <a:t>Value=??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Key: «Adventure»</a:t>
            </a:r>
          </a:p>
          <a:p>
            <a:r>
              <a:rPr lang="it-IT" sz="1600" dirty="0"/>
              <a:t>Value=??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B4559BB-8AEC-C4BD-280F-C3D9B52BD559}"/>
              </a:ext>
            </a:extLst>
          </p:cNvPr>
          <p:cNvCxnSpPr>
            <a:cxnSpLocks/>
          </p:cNvCxnSpPr>
          <p:nvPr/>
        </p:nvCxnSpPr>
        <p:spPr>
          <a:xfrm>
            <a:off x="7124700" y="3752850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D011D27-A38C-D3B9-E423-FF57D51D121B}"/>
              </a:ext>
            </a:extLst>
          </p:cNvPr>
          <p:cNvCxnSpPr>
            <a:cxnSpLocks/>
          </p:cNvCxnSpPr>
          <p:nvPr/>
        </p:nvCxnSpPr>
        <p:spPr>
          <a:xfrm>
            <a:off x="7124700" y="5248275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48FD916-4ECC-192E-7F81-01FF1D1646F0}"/>
              </a:ext>
            </a:extLst>
          </p:cNvPr>
          <p:cNvSpPr/>
          <p:nvPr/>
        </p:nvSpPr>
        <p:spPr>
          <a:xfrm>
            <a:off x="6276697" y="4588546"/>
            <a:ext cx="4743590" cy="184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7ED46BE-6931-A437-3B3B-20EB66ACDD59}"/>
              </a:ext>
            </a:extLst>
          </p:cNvPr>
          <p:cNvSpPr/>
          <p:nvPr/>
        </p:nvSpPr>
        <p:spPr>
          <a:xfrm>
            <a:off x="6267241" y="2817459"/>
            <a:ext cx="4743590" cy="1507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A013DA5-3169-4BD7-C6C2-FA98B59C5C9B}"/>
              </a:ext>
            </a:extLst>
          </p:cNvPr>
          <p:cNvSpPr/>
          <p:nvPr/>
        </p:nvSpPr>
        <p:spPr>
          <a:xfrm>
            <a:off x="6276697" y="283690"/>
            <a:ext cx="4724679" cy="24415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80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4422-1553-25AE-89D6-AF93094C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0AFBAF2-B280-F26D-D493-51E8D061F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06B9C41-301F-8D3B-B20B-F3FF7C3C3F8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65607" y="2919369"/>
            <a:ext cx="0" cy="721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16ED01A-6FC0-1777-CD43-1CC32CB8DF11}"/>
              </a:ext>
            </a:extLst>
          </p:cNvPr>
          <p:cNvCxnSpPr>
            <a:cxnSpLocks/>
          </p:cNvCxnSpPr>
          <p:nvPr/>
        </p:nvCxnSpPr>
        <p:spPr>
          <a:xfrm>
            <a:off x="4924425" y="4500593"/>
            <a:ext cx="11715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0FD77EFD-8A3B-807E-97B5-9622F35EDDB8}"/>
              </a:ext>
            </a:extLst>
          </p:cNvPr>
          <p:cNvSpPr txBox="1">
            <a:spLocks/>
          </p:cNvSpPr>
          <p:nvPr/>
        </p:nvSpPr>
        <p:spPr>
          <a:xfrm>
            <a:off x="2085974" y="3640822"/>
            <a:ext cx="3377765" cy="171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d3.group(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r>
              <a:rPr lang="it-IT" sz="2800" dirty="0"/>
              <a:t>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d.Genre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A247A61-CEF0-4420-FE77-D78CF685AC47}"/>
              </a:ext>
            </a:extLst>
          </p:cNvPr>
          <p:cNvSpPr/>
          <p:nvPr/>
        </p:nvSpPr>
        <p:spPr>
          <a:xfrm>
            <a:off x="6276697" y="4588546"/>
            <a:ext cx="5315222" cy="184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D8CAC39-B21B-3931-EAB4-41740A6DFC69}"/>
              </a:ext>
            </a:extLst>
          </p:cNvPr>
          <p:cNvSpPr/>
          <p:nvPr/>
        </p:nvSpPr>
        <p:spPr>
          <a:xfrm>
            <a:off x="6276696" y="2868705"/>
            <a:ext cx="5315223" cy="1507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562F093-2A6B-C139-08A3-657222DFEECF}"/>
              </a:ext>
            </a:extLst>
          </p:cNvPr>
          <p:cNvSpPr/>
          <p:nvPr/>
        </p:nvSpPr>
        <p:spPr>
          <a:xfrm>
            <a:off x="6276697" y="283690"/>
            <a:ext cx="5315228" cy="24415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A429BA71-9752-039F-C6CA-095757899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25834"/>
              </p:ext>
            </p:extLst>
          </p:nvPr>
        </p:nvGraphicFramePr>
        <p:xfrm>
          <a:off x="6343511" y="419546"/>
          <a:ext cx="5181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209077590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3388125410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348906085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2579989968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9247697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47378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Adaptation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Comedy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22498520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91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087047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0195C501-E13B-0642-8C19-E9ABAA73D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16957"/>
              </p:ext>
            </p:extLst>
          </p:nvPr>
        </p:nvGraphicFramePr>
        <p:xfrm>
          <a:off x="6343511" y="1191405"/>
          <a:ext cx="5181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3822219666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4087106492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3486746893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2850671958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9112349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8703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Air Force One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Action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315268353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78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4551311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B50D3F0-CB5E-F7AC-A870-9D506C1D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18285"/>
              </p:ext>
            </p:extLst>
          </p:nvPr>
        </p:nvGraphicFramePr>
        <p:xfrm>
          <a:off x="6343507" y="2063445"/>
          <a:ext cx="5181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324667007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3106338112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308983824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138418880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8388399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474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84383966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2139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All the King's Men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Sony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9521458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11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946493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191B567-B6C3-B06E-8B2A-FA2748C5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39105"/>
              </p:ext>
            </p:extLst>
          </p:nvPr>
        </p:nvGraphicFramePr>
        <p:xfrm>
          <a:off x="6343507" y="2939440"/>
          <a:ext cx="5181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511603602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2695446620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2156089720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1307912951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36790586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733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Air Bud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Comedy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27555061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45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0752376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EBAE718-523E-D1C0-52AB-5BE22059B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58326"/>
              </p:ext>
            </p:extLst>
          </p:nvPr>
        </p:nvGraphicFramePr>
        <p:xfrm>
          <a:off x="6343507" y="3785383"/>
          <a:ext cx="5181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347612508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461174243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1572826957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903082199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14062157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9100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Alice in Wonderland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1023291110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884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Alive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Walt Disney Pictures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36299670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71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540584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6864608-6CFC-D4AF-05FA-A9C7DC305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16061"/>
              </p:ext>
            </p:extLst>
          </p:nvPr>
        </p:nvGraphicFramePr>
        <p:xfrm>
          <a:off x="6343507" y="4657725"/>
          <a:ext cx="51816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2412893120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2576010355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191257921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1471537649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8204347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4546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Alex &amp; Emma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15358583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774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Amadeus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Drama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51973029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96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0599594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146E7CEE-FD38-EB3F-08BA-433C9D9D9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317093"/>
              </p:ext>
            </p:extLst>
          </p:nvPr>
        </p:nvGraphicFramePr>
        <p:xfrm>
          <a:off x="6343507" y="5848350"/>
          <a:ext cx="51816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088">
                  <a:extLst>
                    <a:ext uri="{9D8B030D-6E8A-4147-A177-3AD203B41FA5}">
                      <a16:colId xmlns:a16="http://schemas.microsoft.com/office/drawing/2014/main" val="1836324140"/>
                    </a:ext>
                  </a:extLst>
                </a:gridCol>
                <a:gridCol w="1294607">
                  <a:extLst>
                    <a:ext uri="{9D8B030D-6E8A-4147-A177-3AD203B41FA5}">
                      <a16:colId xmlns:a16="http://schemas.microsoft.com/office/drawing/2014/main" val="705797391"/>
                    </a:ext>
                  </a:extLst>
                </a:gridCol>
                <a:gridCol w="698072">
                  <a:extLst>
                    <a:ext uri="{9D8B030D-6E8A-4147-A177-3AD203B41FA5}">
                      <a16:colId xmlns:a16="http://schemas.microsoft.com/office/drawing/2014/main" val="3596533864"/>
                    </a:ext>
                  </a:extLst>
                </a:gridCol>
                <a:gridCol w="1307299">
                  <a:extLst>
                    <a:ext uri="{9D8B030D-6E8A-4147-A177-3AD203B41FA5}">
                      <a16:colId xmlns:a16="http://schemas.microsoft.com/office/drawing/2014/main" val="4007555004"/>
                    </a:ext>
                  </a:extLst>
                </a:gridCol>
                <a:gridCol w="596534">
                  <a:extLst>
                    <a:ext uri="{9D8B030D-6E8A-4147-A177-3AD203B41FA5}">
                      <a16:colId xmlns:a16="http://schemas.microsoft.com/office/drawing/2014/main" val="19528164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Title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Distributor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Genre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 err="1">
                          <a:effectLst/>
                        </a:rPr>
                        <a:t>Worldwide_Gross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effectLst/>
                        </a:rPr>
                        <a:t>Rating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6678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Alexander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Warner Bros.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Adventure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167297191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 dirty="0">
                          <a:effectLst/>
                        </a:rPr>
                        <a:t>16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38079"/>
                  </a:ext>
                </a:extLst>
              </a:tr>
            </a:tbl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1B8B2040-A703-FD56-A5B6-33076D1416B9}"/>
              </a:ext>
            </a:extLst>
          </p:cNvPr>
          <p:cNvSpPr/>
          <p:nvPr/>
        </p:nvSpPr>
        <p:spPr>
          <a:xfrm>
            <a:off x="7609304" y="405593"/>
            <a:ext cx="1925221" cy="39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3ABFFC2-DF56-6DDD-5FFA-A1CE11A8E35B}"/>
              </a:ext>
            </a:extLst>
          </p:cNvPr>
          <p:cNvSpPr/>
          <p:nvPr/>
        </p:nvSpPr>
        <p:spPr>
          <a:xfrm>
            <a:off x="7609304" y="1194357"/>
            <a:ext cx="1925222" cy="39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311DE57-7DC7-A98B-CEE2-4B7BFFC1AE90}"/>
              </a:ext>
            </a:extLst>
          </p:cNvPr>
          <p:cNvSpPr/>
          <p:nvPr/>
        </p:nvSpPr>
        <p:spPr>
          <a:xfrm>
            <a:off x="7609302" y="2069506"/>
            <a:ext cx="1925223" cy="63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B373423-EAE7-6A5A-2501-4F081AE20FB9}"/>
              </a:ext>
            </a:extLst>
          </p:cNvPr>
          <p:cNvSpPr/>
          <p:nvPr/>
        </p:nvSpPr>
        <p:spPr>
          <a:xfrm>
            <a:off x="7609302" y="2938266"/>
            <a:ext cx="1925223" cy="39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64ED94-199A-143C-9A45-4E1950D7661B}"/>
              </a:ext>
            </a:extLst>
          </p:cNvPr>
          <p:cNvSpPr/>
          <p:nvPr/>
        </p:nvSpPr>
        <p:spPr>
          <a:xfrm>
            <a:off x="7609302" y="3756744"/>
            <a:ext cx="1925223" cy="619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FA70241-D462-2174-223E-104F889FCF48}"/>
              </a:ext>
            </a:extLst>
          </p:cNvPr>
          <p:cNvSpPr/>
          <p:nvPr/>
        </p:nvSpPr>
        <p:spPr>
          <a:xfrm>
            <a:off x="7609302" y="4657725"/>
            <a:ext cx="1925223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0432E2A-4648-3785-D5BE-9BE0F9F36B5E}"/>
              </a:ext>
            </a:extLst>
          </p:cNvPr>
          <p:cNvSpPr/>
          <p:nvPr/>
        </p:nvSpPr>
        <p:spPr>
          <a:xfrm>
            <a:off x="7609300" y="5842446"/>
            <a:ext cx="1925225" cy="39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85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00F2-C385-4BCE-D6B2-49CF7D81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090A2-23B3-7CFA-2573-2D44987C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Sappiamo raggruppare, ma come otteniamo informazioni da questi (conte, somme, …)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306FDEA-4F25-DE2E-E772-C1C14AD18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d3.rollup(). E’ un mix di d3.group() e reduce()…</a:t>
            </a:r>
          </a:p>
        </p:txBody>
      </p:sp>
    </p:spTree>
    <p:extLst>
      <p:ext uri="{BB962C8B-B14F-4D97-AF65-F5344CB8AC3E}">
        <p14:creationId xmlns:p14="http://schemas.microsoft.com/office/powerpoint/2010/main" val="185341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0EF5A-3398-46A6-05A2-F905069D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prima dobbiamo capire cos’è la reduce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F08E3D-5114-160C-5BB5-C7E2EA24A038}"/>
              </a:ext>
            </a:extLst>
          </p:cNvPr>
          <p:cNvSpPr txBox="1"/>
          <p:nvPr/>
        </p:nvSpPr>
        <p:spPr>
          <a:xfrm>
            <a:off x="7210425" y="2894767"/>
            <a:ext cx="149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Accumulatore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F23EA7A-C5F9-A6E0-BBE2-FCBF43D45EF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56303" y="3264099"/>
            <a:ext cx="549522" cy="412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134FDAE-B188-5E63-D751-9ED907073310}"/>
              </a:ext>
            </a:extLst>
          </p:cNvPr>
          <p:cNvSpPr txBox="1"/>
          <p:nvPr/>
        </p:nvSpPr>
        <p:spPr>
          <a:xfrm>
            <a:off x="838199" y="2778879"/>
            <a:ext cx="5076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Itera per ogni elemento del vettore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Alla 1° iterazione, </a:t>
            </a:r>
            <a:r>
              <a:rPr lang="it-IT" dirty="0" err="1"/>
              <a:t>acc</a:t>
            </a:r>
            <a:r>
              <a:rPr lang="it-IT" dirty="0"/>
              <a:t>=valore iniziale=0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(0,10)=&gt;0+10=10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Il valore restituito (10) è il prossimo </a:t>
            </a:r>
            <a:r>
              <a:rPr lang="it-IT" dirty="0" err="1"/>
              <a:t>acc</a:t>
            </a:r>
            <a:endParaRPr lang="it-IT" dirty="0"/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(10,11)=&gt;10+11=21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(21,9) =&gt; 21+9=30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Acc (30) viene restituito dalla funzione</a:t>
            </a:r>
          </a:p>
          <a:p>
            <a:pPr marL="800100" lvl="1" indent="-342900">
              <a:buFont typeface="+mj-lt"/>
              <a:buAutoNum type="arabicPeriod"/>
            </a:pPr>
            <a:endParaRPr lang="it-IT" dirty="0"/>
          </a:p>
          <a:p>
            <a:pPr marL="800100" lvl="1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39" name="Segnaposto contenuto 38">
            <a:extLst>
              <a:ext uri="{FF2B5EF4-FFF2-40B4-BE49-F238E27FC236}">
                <a16:creationId xmlns:a16="http://schemas.microsoft.com/office/drawing/2014/main" id="{C29123D5-EAB3-F0CE-4232-78C936621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5" y="3744119"/>
            <a:ext cx="3200400" cy="419100"/>
          </a:xfr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58E34D4-64C5-8FFF-EBC4-149DD025B777}"/>
              </a:ext>
            </a:extLst>
          </p:cNvPr>
          <p:cNvSpPr txBox="1"/>
          <p:nvPr/>
        </p:nvSpPr>
        <p:spPr>
          <a:xfrm>
            <a:off x="838199" y="1569204"/>
            <a:ext cx="1033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E’ tipo un ciclo </a:t>
            </a:r>
            <a:r>
              <a:rPr lang="it-IT" dirty="0" err="1"/>
              <a:t>inline</a:t>
            </a:r>
            <a:r>
              <a:rPr lang="it-IT" dirty="0"/>
              <a:t>, fatto su un vettore, in cui facciamo qualche operazione fra gli elementi del vettore.</a:t>
            </a:r>
          </a:p>
          <a:p>
            <a:r>
              <a:rPr lang="it-IT" dirty="0"/>
              <a:t>Si chiama «reduce» perché «riduce» il vettore in un solo elemento.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784A714-F891-5805-84F4-270FE66F6B71}"/>
              </a:ext>
            </a:extLst>
          </p:cNvPr>
          <p:cNvSpPr txBox="1"/>
          <p:nvPr/>
        </p:nvSpPr>
        <p:spPr>
          <a:xfrm>
            <a:off x="9868906" y="4394617"/>
            <a:ext cx="148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Valore iniziale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3FBE250D-22D6-4E18-C511-41BA06E91ABE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9801225" y="3953669"/>
            <a:ext cx="810128" cy="440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271065F-8A77-7639-39F8-C78B8D479D4B}"/>
              </a:ext>
            </a:extLst>
          </p:cNvPr>
          <p:cNvSpPr txBox="1"/>
          <p:nvPr/>
        </p:nvSpPr>
        <p:spPr>
          <a:xfrm>
            <a:off x="8858250" y="2894767"/>
            <a:ext cx="15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Valore i-esimo</a:t>
            </a:r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CDFB316-36DF-35C0-ABFE-09335EA2816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8924925" y="3264099"/>
            <a:ext cx="694207" cy="412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96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EAD7-5221-8A2D-49B6-E9BBCCE82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8FF817-411E-0421-9E72-6978D5E5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prima dobbiamo capire cos’è la reduce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7749291-E0A9-9DDB-4B8F-2A4B026F1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2301081"/>
            <a:ext cx="6515100" cy="340042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478E9B-33A9-0458-2BF2-930AA8B74615}"/>
              </a:ext>
            </a:extLst>
          </p:cNvPr>
          <p:cNvSpPr txBox="1"/>
          <p:nvPr/>
        </p:nvSpPr>
        <p:spPr>
          <a:xfrm>
            <a:off x="942975" y="222488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Somma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24D38F5-A004-0747-5B1E-44AB0BCA1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34566" y="2409547"/>
            <a:ext cx="1118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354FFB-868C-D35C-1D60-366FB22D3E0D}"/>
              </a:ext>
            </a:extLst>
          </p:cNvPr>
          <p:cNvSpPr txBox="1"/>
          <p:nvPr/>
        </p:nvSpPr>
        <p:spPr>
          <a:xfrm>
            <a:off x="942975" y="2643981"/>
            <a:ext cx="162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Moltiplicazione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2E786D8-AD1A-BA48-46BC-09E159B2FDD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566817" y="2828647"/>
            <a:ext cx="3859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06C19A-E705-320B-6A0C-C08F10CC9097}"/>
              </a:ext>
            </a:extLst>
          </p:cNvPr>
          <p:cNvSpPr txBox="1"/>
          <p:nvPr/>
        </p:nvSpPr>
        <p:spPr>
          <a:xfrm>
            <a:off x="942975" y="3063081"/>
            <a:ext cx="15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Conta i vettori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CDFA28B-DE89-65D6-241D-D48E0E14352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455440" y="3247747"/>
            <a:ext cx="4973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F0FBDE-DCA6-9B06-5D02-25DFD0F2FF20}"/>
              </a:ext>
            </a:extLst>
          </p:cNvPr>
          <p:cNvSpPr txBox="1"/>
          <p:nvPr/>
        </p:nvSpPr>
        <p:spPr>
          <a:xfrm>
            <a:off x="569325" y="3482181"/>
            <a:ext cx="20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Conta  tutti i numeri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789CC44-7AE8-7684-4F17-21BE6A4E550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646945" y="3666847"/>
            <a:ext cx="38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A089A83-9776-C367-7816-C884C3DC1162}"/>
              </a:ext>
            </a:extLst>
          </p:cNvPr>
          <p:cNvSpPr txBox="1"/>
          <p:nvPr/>
        </p:nvSpPr>
        <p:spPr>
          <a:xfrm>
            <a:off x="304800" y="3951049"/>
            <a:ext cx="243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Somma di tutti i numeri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0147F67-9338-2ADE-7C33-B3100FB40784}"/>
              </a:ext>
            </a:extLst>
          </p:cNvPr>
          <p:cNvCxnSpPr>
            <a:cxnSpLocks/>
          </p:cNvCxnSpPr>
          <p:nvPr/>
        </p:nvCxnSpPr>
        <p:spPr>
          <a:xfrm>
            <a:off x="2646945" y="4135715"/>
            <a:ext cx="38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2CCD4DC-E1FB-3C18-3D81-6A20A3AE7CBD}"/>
              </a:ext>
            </a:extLst>
          </p:cNvPr>
          <p:cNvSpPr txBox="1"/>
          <p:nvPr/>
        </p:nvSpPr>
        <p:spPr>
          <a:xfrm>
            <a:off x="1056978" y="4733944"/>
            <a:ext cx="171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Join di stringhe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2BB33DB-60E4-08CE-4A80-F457F89FA686}"/>
              </a:ext>
            </a:extLst>
          </p:cNvPr>
          <p:cNvSpPr txBox="1"/>
          <p:nvPr/>
        </p:nvSpPr>
        <p:spPr>
          <a:xfrm>
            <a:off x="1056978" y="5217279"/>
            <a:ext cx="171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Join di stringhe</a:t>
            </a:r>
            <a:br>
              <a:rPr lang="it-IT" dirty="0"/>
            </a:br>
            <a:r>
              <a:rPr lang="it-IT" dirty="0"/>
              <a:t>(invertite)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46481AA-0B33-F454-0C27-14CC90E6DD19}"/>
              </a:ext>
            </a:extLst>
          </p:cNvPr>
          <p:cNvCxnSpPr>
            <a:cxnSpLocks/>
          </p:cNvCxnSpPr>
          <p:nvPr/>
        </p:nvCxnSpPr>
        <p:spPr>
          <a:xfrm>
            <a:off x="2625428" y="4918610"/>
            <a:ext cx="38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91DDF7D-F36E-57EB-57F8-443809C741CE}"/>
              </a:ext>
            </a:extLst>
          </p:cNvPr>
          <p:cNvCxnSpPr>
            <a:cxnSpLocks/>
          </p:cNvCxnSpPr>
          <p:nvPr/>
        </p:nvCxnSpPr>
        <p:spPr>
          <a:xfrm>
            <a:off x="2566817" y="5380315"/>
            <a:ext cx="38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87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225B-947D-33B9-F421-2B5DFD30D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095419A8-B982-24EC-854D-AD65448FC043}"/>
              </a:ext>
            </a:extLst>
          </p:cNvPr>
          <p:cNvSpPr txBox="1">
            <a:spLocks/>
          </p:cNvSpPr>
          <p:nvPr/>
        </p:nvSpPr>
        <p:spPr>
          <a:xfrm>
            <a:off x="6606540" y="2937020"/>
            <a:ext cx="5181600" cy="312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Key: «Sony Pictures»</a:t>
            </a:r>
            <a:br>
              <a:rPr lang="it-IT" sz="2800" dirty="0"/>
            </a:br>
            <a:r>
              <a:rPr lang="it-IT" sz="2800" dirty="0"/>
              <a:t>Value=??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«Walt Disney Pictures»</a:t>
            </a:r>
          </a:p>
          <a:p>
            <a:r>
              <a:rPr lang="it-IT" sz="2800" dirty="0"/>
              <a:t>Value=??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«Warner Bros.»</a:t>
            </a:r>
          </a:p>
          <a:p>
            <a:r>
              <a:rPr lang="it-IT" sz="2800" dirty="0"/>
              <a:t>Value=??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D61765-78BF-7055-6F36-30310ADB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99" y="3640822"/>
            <a:ext cx="4996265" cy="1719541"/>
          </a:xfrm>
        </p:spPr>
        <p:txBody>
          <a:bodyPr anchor="ctr">
            <a:normAutofit fontScale="90000"/>
          </a:bodyPr>
          <a:lstStyle/>
          <a:p>
            <a:r>
              <a:rPr lang="it-IT" sz="2800" dirty="0"/>
              <a:t>d3. </a:t>
            </a:r>
            <a:r>
              <a:rPr lang="it-IT" sz="2800" dirty="0" err="1"/>
              <a:t>rollup</a:t>
            </a:r>
            <a:r>
              <a:rPr lang="it-IT" sz="2800" dirty="0"/>
              <a:t>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</a:t>
            </a:r>
            <a:r>
              <a:rPr lang="it-IT" sz="2800" b="1" dirty="0"/>
              <a:t>d =&gt; </a:t>
            </a:r>
            <a:r>
              <a:rPr lang="it-IT" sz="2800" b="1" dirty="0" err="1"/>
              <a:t>d.reduce</a:t>
            </a:r>
            <a:r>
              <a:rPr lang="it-IT" sz="2800" b="1" dirty="0"/>
              <a:t>((</a:t>
            </a:r>
            <a:r>
              <a:rPr lang="it-IT" sz="2800" b="1" dirty="0" err="1"/>
              <a:t>acc</a:t>
            </a:r>
            <a:r>
              <a:rPr lang="it-IT" sz="2800" b="1" dirty="0"/>
              <a:t>, </a:t>
            </a:r>
            <a:r>
              <a:rPr lang="it-IT" sz="2800" b="1" dirty="0" err="1"/>
              <a:t>curr</a:t>
            </a:r>
            <a:r>
              <a:rPr lang="it-IT" sz="2800" b="1" dirty="0"/>
              <a:t>)=&gt;acc+1,0),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8F09364-92EC-9627-2E81-9B24B4362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54D9B56-1947-193E-DC86-70906994530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65607" y="2919369"/>
            <a:ext cx="0" cy="633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4524641-4F1F-9E39-88A3-140EAD442AF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806164" y="4500593"/>
            <a:ext cx="800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6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6F3DB-E474-9D40-3336-6D3474BD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5275614D-F317-A968-AE74-6D5C61DB966E}"/>
              </a:ext>
            </a:extLst>
          </p:cNvPr>
          <p:cNvSpPr txBox="1">
            <a:spLocks/>
          </p:cNvSpPr>
          <p:nvPr/>
        </p:nvSpPr>
        <p:spPr>
          <a:xfrm>
            <a:off x="6606540" y="2937020"/>
            <a:ext cx="5181600" cy="312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Key: «Sony Pictures»</a:t>
            </a:r>
            <a:br>
              <a:rPr lang="it-IT" sz="2800" dirty="0"/>
            </a:br>
            <a:r>
              <a:rPr lang="it-IT" sz="2800" dirty="0"/>
              <a:t>Value=4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«Walt Disney Pictures»</a:t>
            </a:r>
          </a:p>
          <a:p>
            <a:r>
              <a:rPr lang="it-IT" sz="2800" dirty="0"/>
              <a:t>Value=3</a:t>
            </a:r>
            <a:br>
              <a:rPr lang="it-IT" sz="2800" dirty="0"/>
            </a:br>
            <a:br>
              <a:rPr lang="it-IT" sz="2800" dirty="0"/>
            </a:br>
            <a:r>
              <a:rPr lang="it-IT" sz="2800" dirty="0"/>
              <a:t>Key: «Warner Bros.»</a:t>
            </a:r>
          </a:p>
          <a:p>
            <a:r>
              <a:rPr lang="it-IT" sz="2800" dirty="0"/>
              <a:t>Value=3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8FE4116-35BF-5C83-4264-6CE49C45A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3481FC8-4C3A-ED24-DD9F-421A214CF6F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65607" y="2919369"/>
            <a:ext cx="0" cy="633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C476E08-522F-0555-D629-13EDF4A0FEA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806164" y="4500593"/>
            <a:ext cx="800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D9ABF601-B59C-3AE3-84AB-5BB5B526D8CF}"/>
              </a:ext>
            </a:extLst>
          </p:cNvPr>
          <p:cNvSpPr txBox="1">
            <a:spLocks/>
          </p:cNvSpPr>
          <p:nvPr/>
        </p:nvSpPr>
        <p:spPr>
          <a:xfrm>
            <a:off x="809899" y="3640822"/>
            <a:ext cx="4996265" cy="171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 </a:t>
            </a:r>
            <a:r>
              <a:rPr lang="it-IT" sz="2800" dirty="0" err="1"/>
              <a:t>rollup</a:t>
            </a:r>
            <a:r>
              <a:rPr lang="it-IT" sz="2800" dirty="0"/>
              <a:t>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</a:t>
            </a:r>
            <a:r>
              <a:rPr lang="it-IT" sz="2800" b="1" dirty="0"/>
              <a:t>d =&gt; </a:t>
            </a:r>
            <a:r>
              <a:rPr lang="it-IT" sz="2800" b="1" dirty="0" err="1"/>
              <a:t>d.reduce</a:t>
            </a:r>
            <a:r>
              <a:rPr lang="it-IT" sz="2800" b="1" dirty="0"/>
              <a:t>((</a:t>
            </a:r>
            <a:r>
              <a:rPr lang="it-IT" sz="2800" b="1" dirty="0" err="1"/>
              <a:t>acc</a:t>
            </a:r>
            <a:r>
              <a:rPr lang="it-IT" sz="2800" b="1" dirty="0"/>
              <a:t>, </a:t>
            </a:r>
            <a:r>
              <a:rPr lang="it-IT" sz="2800" b="1" dirty="0" err="1"/>
              <a:t>curr</a:t>
            </a:r>
            <a:r>
              <a:rPr lang="it-IT" sz="2800" b="1" dirty="0"/>
              <a:t>)=&gt;acc+1,0),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38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85DAB-F0D0-6694-9247-74F7CE9A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7A6FFC-4B6D-402A-24C5-2F05EB43F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Rollup</a:t>
            </a:r>
            <a:r>
              <a:rPr lang="it-IT" dirty="0"/>
              <a:t> innestato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C3A3ED3-1DA6-CB1F-29AA-D40091706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401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36B7-0F04-457A-E109-47CB8528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89773577-422E-8C53-C3CF-94BDC3397F2E}"/>
              </a:ext>
            </a:extLst>
          </p:cNvPr>
          <p:cNvSpPr txBox="1">
            <a:spLocks/>
          </p:cNvSpPr>
          <p:nvPr/>
        </p:nvSpPr>
        <p:spPr>
          <a:xfrm>
            <a:off x="6276697" y="809626"/>
            <a:ext cx="2267228" cy="541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/>
              <a:t>Key: «Sony Pictures»</a:t>
            </a:r>
            <a:br>
              <a:rPr lang="it-IT" sz="1800" dirty="0"/>
            </a:br>
            <a:r>
              <a:rPr lang="it-IT" sz="1800" dirty="0"/>
              <a:t>Value=</a:t>
            </a:r>
          </a:p>
          <a:p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Key: «Walt Disney Pictures»</a:t>
            </a:r>
          </a:p>
          <a:p>
            <a:r>
              <a:rPr lang="it-IT" sz="1800" dirty="0"/>
              <a:t>Value=</a:t>
            </a: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Key: «Warner Bros.»</a:t>
            </a:r>
          </a:p>
          <a:p>
            <a:r>
              <a:rPr lang="it-IT" sz="1800" dirty="0"/>
              <a:t>Value=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E2FCDD3-D174-51C0-398C-FE2EF5BD1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74" y="457200"/>
            <a:ext cx="4996266" cy="2462169"/>
          </a:xfr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9187CAB-C75A-31AB-1E30-283F29461EC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65607" y="2919369"/>
            <a:ext cx="0" cy="721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A3EA876-6968-ED56-5684-FD1AEA7C2B32}"/>
              </a:ext>
            </a:extLst>
          </p:cNvPr>
          <p:cNvCxnSpPr>
            <a:cxnSpLocks/>
          </p:cNvCxnSpPr>
          <p:nvPr/>
        </p:nvCxnSpPr>
        <p:spPr>
          <a:xfrm>
            <a:off x="5463740" y="4500593"/>
            <a:ext cx="6322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16EB0979-0038-3C41-053F-8BF9AC255F33}"/>
              </a:ext>
            </a:extLst>
          </p:cNvPr>
          <p:cNvSpPr txBox="1">
            <a:spLocks/>
          </p:cNvSpPr>
          <p:nvPr/>
        </p:nvSpPr>
        <p:spPr>
          <a:xfrm>
            <a:off x="720150" y="3640822"/>
            <a:ext cx="4743590" cy="1871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d3.rollup(</a:t>
            </a:r>
            <a:br>
              <a:rPr lang="it-IT" sz="2800" dirty="0"/>
            </a:br>
            <a:r>
              <a:rPr lang="it-IT" sz="2800" dirty="0"/>
              <a:t>    data,</a:t>
            </a:r>
            <a:br>
              <a:rPr lang="it-IT" sz="2800" dirty="0"/>
            </a:br>
            <a:r>
              <a:rPr lang="it-IT" sz="2800" dirty="0"/>
              <a:t>    </a:t>
            </a:r>
            <a:r>
              <a:rPr lang="it-IT" sz="2800" b="1" dirty="0"/>
              <a:t>d =&gt; </a:t>
            </a:r>
            <a:r>
              <a:rPr lang="it-IT" sz="2800" b="1" dirty="0" err="1"/>
              <a:t>d.reduce</a:t>
            </a:r>
            <a:r>
              <a:rPr lang="it-IT" sz="2800" b="1" dirty="0"/>
              <a:t>((</a:t>
            </a:r>
            <a:r>
              <a:rPr lang="it-IT" sz="2800" b="1" dirty="0" err="1"/>
              <a:t>acc</a:t>
            </a:r>
            <a:r>
              <a:rPr lang="it-IT" sz="2800" b="1" dirty="0"/>
              <a:t>, </a:t>
            </a:r>
            <a:r>
              <a:rPr lang="it-IT" sz="2800" b="1" dirty="0" err="1"/>
              <a:t>curr</a:t>
            </a:r>
            <a:r>
              <a:rPr lang="it-IT" sz="2800" b="1" dirty="0"/>
              <a:t>)=&gt;acc+1,0),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d.Distributor</a:t>
            </a:r>
            <a:r>
              <a:rPr lang="it-IT" sz="2800" dirty="0"/>
              <a:t>,</a:t>
            </a:r>
            <a:br>
              <a:rPr lang="it-IT" sz="2800" dirty="0"/>
            </a:br>
            <a:r>
              <a:rPr lang="it-IT" sz="2800" dirty="0"/>
              <a:t>    d =&gt; </a:t>
            </a:r>
            <a:r>
              <a:rPr lang="it-IT" sz="2800" dirty="0" err="1"/>
              <a:t>d.Genre</a:t>
            </a:r>
            <a:br>
              <a:rPr lang="it-IT" sz="2800" dirty="0"/>
            </a:br>
            <a:r>
              <a:rPr lang="it-IT" sz="2800" dirty="0"/>
              <a:t>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B8C3EB-563A-35B7-7422-73D15C4E3CBE}"/>
              </a:ext>
            </a:extLst>
          </p:cNvPr>
          <p:cNvSpPr txBox="1"/>
          <p:nvPr/>
        </p:nvSpPr>
        <p:spPr>
          <a:xfrm>
            <a:off x="8774827" y="295157"/>
            <a:ext cx="17312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Key: «Comedy»</a:t>
            </a:r>
            <a:br>
              <a:rPr lang="it-IT" dirty="0"/>
            </a:br>
            <a:r>
              <a:rPr lang="it-IT" dirty="0"/>
              <a:t>Value=1</a:t>
            </a:r>
            <a:br>
              <a:rPr lang="it-IT" dirty="0"/>
            </a:br>
            <a:br>
              <a:rPr lang="it-IT" dirty="0"/>
            </a:br>
            <a:r>
              <a:rPr lang="it-IT" dirty="0"/>
              <a:t>Key: «Action»</a:t>
            </a:r>
          </a:p>
          <a:p>
            <a:r>
              <a:rPr lang="it-IT" dirty="0"/>
              <a:t>Value=1</a:t>
            </a:r>
            <a:br>
              <a:rPr lang="it-IT" dirty="0"/>
            </a:br>
            <a:br>
              <a:rPr lang="it-IT" dirty="0"/>
            </a:br>
            <a:r>
              <a:rPr lang="it-IT" dirty="0"/>
              <a:t>Key: «Drama»</a:t>
            </a:r>
          </a:p>
          <a:p>
            <a:r>
              <a:rPr lang="it-IT" dirty="0"/>
              <a:t>Value=2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3488A03-09B9-5C75-C8AF-5C7109FEB72E}"/>
              </a:ext>
            </a:extLst>
          </p:cNvPr>
          <p:cNvCxnSpPr>
            <a:cxnSpLocks/>
          </p:cNvCxnSpPr>
          <p:nvPr/>
        </p:nvCxnSpPr>
        <p:spPr>
          <a:xfrm>
            <a:off x="7124700" y="2038350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FD9C29-F7A4-18A4-9532-7A8627E788BF}"/>
              </a:ext>
            </a:extLst>
          </p:cNvPr>
          <p:cNvSpPr txBox="1"/>
          <p:nvPr/>
        </p:nvSpPr>
        <p:spPr>
          <a:xfrm>
            <a:off x="8774828" y="5115014"/>
            <a:ext cx="17312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Key: «Drama»</a:t>
            </a:r>
            <a:br>
              <a:rPr lang="it-IT" sz="1600" dirty="0"/>
            </a:br>
            <a:r>
              <a:rPr lang="it-IT" sz="1600" dirty="0"/>
              <a:t>Value=2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Key: «Adventure»</a:t>
            </a:r>
          </a:p>
          <a:p>
            <a:r>
              <a:rPr lang="it-IT" sz="1600" dirty="0"/>
              <a:t>Value=1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B6FEC31-5F88-1B7C-1E64-CD965344871E}"/>
              </a:ext>
            </a:extLst>
          </p:cNvPr>
          <p:cNvSpPr txBox="1"/>
          <p:nvPr/>
        </p:nvSpPr>
        <p:spPr>
          <a:xfrm>
            <a:off x="8774827" y="2979102"/>
            <a:ext cx="17312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Key: «Comedy»</a:t>
            </a:r>
            <a:br>
              <a:rPr lang="it-IT" sz="1600" dirty="0"/>
            </a:br>
            <a:r>
              <a:rPr lang="it-IT" sz="1600" dirty="0"/>
              <a:t>Value=1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Key: «Adventure»</a:t>
            </a:r>
          </a:p>
          <a:p>
            <a:r>
              <a:rPr lang="it-IT" sz="1600" dirty="0"/>
              <a:t>Value=2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F4FE64D-E835-702B-90FE-5321F5B06692}"/>
              </a:ext>
            </a:extLst>
          </p:cNvPr>
          <p:cNvCxnSpPr>
            <a:cxnSpLocks/>
          </p:cNvCxnSpPr>
          <p:nvPr/>
        </p:nvCxnSpPr>
        <p:spPr>
          <a:xfrm>
            <a:off x="7124700" y="3752850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D690877-44AC-7986-AF4E-4942B274387F}"/>
              </a:ext>
            </a:extLst>
          </p:cNvPr>
          <p:cNvCxnSpPr>
            <a:cxnSpLocks/>
          </p:cNvCxnSpPr>
          <p:nvPr/>
        </p:nvCxnSpPr>
        <p:spPr>
          <a:xfrm>
            <a:off x="7124700" y="5248275"/>
            <a:ext cx="1506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F0536798-B524-652F-A4C1-1FCCF5C9561B}"/>
              </a:ext>
            </a:extLst>
          </p:cNvPr>
          <p:cNvSpPr/>
          <p:nvPr/>
        </p:nvSpPr>
        <p:spPr>
          <a:xfrm>
            <a:off x="6276697" y="4588546"/>
            <a:ext cx="4743590" cy="184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1A33501-548A-C776-14AE-3FD4546D9158}"/>
              </a:ext>
            </a:extLst>
          </p:cNvPr>
          <p:cNvSpPr/>
          <p:nvPr/>
        </p:nvSpPr>
        <p:spPr>
          <a:xfrm>
            <a:off x="6267241" y="2817459"/>
            <a:ext cx="4743590" cy="1507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B2FB51C9-4E81-8042-95F9-53965371FCA6}"/>
              </a:ext>
            </a:extLst>
          </p:cNvPr>
          <p:cNvSpPr/>
          <p:nvPr/>
        </p:nvSpPr>
        <p:spPr>
          <a:xfrm>
            <a:off x="6276697" y="283690"/>
            <a:ext cx="4724679" cy="24415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26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A20B9-8910-3A5E-58F5-FC36BD7C3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9841F-D1FC-D530-84F6-8CC43EA71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Possiamo disegnare un albero ora?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BC89F4D3-E9BD-631B-77D1-E88A583C0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Nope</a:t>
            </a:r>
            <a:r>
              <a:rPr lang="it-IT" dirty="0"/>
              <a:t>, dobbiamo prima struttura i dati in una maniera più adatta</a:t>
            </a:r>
          </a:p>
        </p:txBody>
      </p:sp>
    </p:spTree>
    <p:extLst>
      <p:ext uri="{BB962C8B-B14F-4D97-AF65-F5344CB8AC3E}">
        <p14:creationId xmlns:p14="http://schemas.microsoft.com/office/powerpoint/2010/main" val="233915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652284-0E8D-69E3-1A6A-8295BD19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F0AF-AEEB-4E0F-9843-B7DAC3E0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5551" cy="1600200"/>
          </a:xfrm>
        </p:spPr>
        <p:txBody>
          <a:bodyPr/>
          <a:lstStyle/>
          <a:p>
            <a:r>
              <a:rPr lang="en-US" dirty="0" err="1"/>
              <a:t>Crea</a:t>
            </a:r>
            <a:r>
              <a:rPr lang="en-US" dirty="0"/>
              <a:t> la legenda (1/2)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9BF09-D669-5AF6-682D-32BE9C11B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Iniziamo</a:t>
            </a:r>
            <a:r>
              <a:rPr lang="en-US" dirty="0"/>
              <a:t> </a:t>
            </a:r>
            <a:r>
              <a:rPr lang="en-US" dirty="0" err="1"/>
              <a:t>creando</a:t>
            </a:r>
            <a:r>
              <a:rPr lang="en-US" dirty="0"/>
              <a:t> il </a:t>
            </a:r>
            <a:r>
              <a:rPr lang="en-US" dirty="0" err="1"/>
              <a:t>contenitore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legenda (in alto a dx) e a </a:t>
            </a:r>
            <a:r>
              <a:rPr lang="en-US" dirty="0" err="1"/>
              <a:t>dargli</a:t>
            </a:r>
            <a:r>
              <a:rPr lang="en-US" dirty="0"/>
              <a:t> un </a:t>
            </a:r>
            <a:r>
              <a:rPr lang="en-US" dirty="0" err="1"/>
              <a:t>titolo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Osservate</a:t>
            </a:r>
            <a:r>
              <a:rPr lang="en-US" dirty="0"/>
              <a:t> come il </a:t>
            </a:r>
            <a:r>
              <a:rPr lang="en-US" dirty="0" err="1"/>
              <a:t>contenitore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spostato</a:t>
            </a:r>
            <a:r>
              <a:rPr lang="en-US" dirty="0"/>
              <a:t> a </a:t>
            </a:r>
            <a:r>
              <a:rPr lang="en-US" dirty="0" err="1"/>
              <a:t>sx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in base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lunghezza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testi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andremo</a:t>
            </a:r>
            <a:r>
              <a:rPr lang="en-US" dirty="0"/>
              <a:t> a </a:t>
            </a:r>
            <a:r>
              <a:rPr lang="en-US" dirty="0" err="1"/>
              <a:t>inserire</a:t>
            </a:r>
            <a:r>
              <a:rPr lang="en-US" dirty="0"/>
              <a:t> (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sicuri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il testo non </a:t>
            </a:r>
            <a:r>
              <a:rPr lang="en-US" dirty="0" err="1"/>
              <a:t>uscirà</a:t>
            </a:r>
            <a:r>
              <a:rPr lang="en-US" dirty="0"/>
              <a:t> dal </a:t>
            </a:r>
            <a:r>
              <a:rPr lang="en-US" dirty="0" err="1"/>
              <a:t>svg</a:t>
            </a:r>
            <a:r>
              <a:rPr lang="en-US" dirty="0"/>
              <a:t>)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AA379A5-70B4-BCA1-6F0E-8B0C2C8A5A3F}"/>
              </a:ext>
            </a:extLst>
          </p:cNvPr>
          <p:cNvSpPr txBox="1">
            <a:spLocks/>
          </p:cNvSpPr>
          <p:nvPr/>
        </p:nvSpPr>
        <p:spPr>
          <a:xfrm>
            <a:off x="5180012" y="660162"/>
            <a:ext cx="61722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5518340-147C-A3EE-8351-135CAEF1C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33132"/>
            <a:ext cx="6172200" cy="2982211"/>
          </a:xfrm>
        </p:spPr>
      </p:pic>
    </p:spTree>
    <p:extLst>
      <p:ext uri="{BB962C8B-B14F-4D97-AF65-F5344CB8AC3E}">
        <p14:creationId xmlns:p14="http://schemas.microsoft.com/office/powerpoint/2010/main" val="315517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39B7-B0CD-BD3D-8122-5B98E451B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677" y="350407"/>
            <a:ext cx="3006645" cy="711032"/>
          </a:xfrm>
        </p:spPr>
        <p:txBody>
          <a:bodyPr>
            <a:normAutofit/>
          </a:bodyPr>
          <a:lstStyle/>
          <a:p>
            <a:r>
              <a:rPr lang="en-US" sz="2000" dirty="0"/>
              <a:t>d3.rollup</a:t>
            </a:r>
            <a:endParaRPr lang="it-IT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B71044-F231-4F8D-AB0F-A9BF5EA394F5}"/>
              </a:ext>
            </a:extLst>
          </p:cNvPr>
          <p:cNvSpPr txBox="1">
            <a:spLocks/>
          </p:cNvSpPr>
          <p:nvPr/>
        </p:nvSpPr>
        <p:spPr>
          <a:xfrm>
            <a:off x="775020" y="3767878"/>
            <a:ext cx="943502" cy="3721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d3.stratify</a:t>
            </a:r>
            <a:endParaRPr lang="it-IT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A724C1-C683-3657-C5F1-01A1B7749C46}"/>
              </a:ext>
            </a:extLst>
          </p:cNvPr>
          <p:cNvSpPr txBox="1">
            <a:spLocks/>
          </p:cNvSpPr>
          <p:nvPr/>
        </p:nvSpPr>
        <p:spPr>
          <a:xfrm>
            <a:off x="2898665" y="3767878"/>
            <a:ext cx="943502" cy="372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d3.tree</a:t>
            </a:r>
            <a:endParaRPr lang="it-IT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2D22F6-A207-667B-5412-3D90810105E7}"/>
              </a:ext>
            </a:extLst>
          </p:cNvPr>
          <p:cNvSpPr txBox="1">
            <a:spLocks/>
          </p:cNvSpPr>
          <p:nvPr/>
        </p:nvSpPr>
        <p:spPr>
          <a:xfrm>
            <a:off x="6567750" y="3767876"/>
            <a:ext cx="1172487" cy="569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d3.partition</a:t>
            </a:r>
            <a:endParaRPr lang="it-IT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7F5033-3A3B-C3F0-55C1-806BBF6B8D7F}"/>
              </a:ext>
            </a:extLst>
          </p:cNvPr>
          <p:cNvSpPr txBox="1">
            <a:spLocks/>
          </p:cNvSpPr>
          <p:nvPr/>
        </p:nvSpPr>
        <p:spPr>
          <a:xfrm>
            <a:off x="4742014" y="3767877"/>
            <a:ext cx="1049188" cy="491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d3.cluster</a:t>
            </a:r>
            <a:endParaRPr lang="it-IT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3220D2-8348-260C-6719-E6F8027AF671}"/>
              </a:ext>
            </a:extLst>
          </p:cNvPr>
          <p:cNvSpPr txBox="1">
            <a:spLocks/>
          </p:cNvSpPr>
          <p:nvPr/>
        </p:nvSpPr>
        <p:spPr>
          <a:xfrm>
            <a:off x="8745769" y="3767875"/>
            <a:ext cx="1023147" cy="569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d3.pack</a:t>
            </a:r>
            <a:endParaRPr lang="it-IT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FD17EE-D973-B329-77B9-573B396DD2DD}"/>
              </a:ext>
            </a:extLst>
          </p:cNvPr>
          <p:cNvSpPr txBox="1">
            <a:spLocks/>
          </p:cNvSpPr>
          <p:nvPr/>
        </p:nvSpPr>
        <p:spPr>
          <a:xfrm>
            <a:off x="10177869" y="3770148"/>
            <a:ext cx="1239111" cy="604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d3.treemap</a:t>
            </a:r>
            <a:endParaRPr lang="it-IT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C5F3D4-3952-BF0A-4388-B2B718B958CC}"/>
              </a:ext>
            </a:extLst>
          </p:cNvPr>
          <p:cNvSpPr txBox="1">
            <a:spLocks/>
          </p:cNvSpPr>
          <p:nvPr/>
        </p:nvSpPr>
        <p:spPr>
          <a:xfrm>
            <a:off x="5156327" y="1897725"/>
            <a:ext cx="1879344" cy="62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i="1" dirty="0"/>
              <a:t>d3.hierarchy</a:t>
            </a:r>
            <a:endParaRPr lang="it-IT" sz="2000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6F536B-3F32-5F8A-2002-DB28792FE3E5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6095999" y="1061439"/>
            <a:ext cx="1" cy="83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43B0B63-5ABC-C02C-5668-5138651AB3C5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rot="16200000" flipH="1">
            <a:off x="7822948" y="795671"/>
            <a:ext cx="1247528" cy="4701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59A206-63D6-79C1-880E-64C5ACC7AFDC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16200000" flipH="1">
            <a:off x="7054044" y="1564575"/>
            <a:ext cx="1245255" cy="31613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1814C88-135D-A04E-9A61-45CE7BBD6609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3048756" y="720635"/>
            <a:ext cx="1245258" cy="4849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5D00933-6D9F-80A7-BAEA-F8C08BD236D7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 rot="5400000">
            <a:off x="4110579" y="1782458"/>
            <a:ext cx="1245258" cy="27255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11E935-C116-5888-1EC6-B499502CAF3C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5058676" y="2730553"/>
            <a:ext cx="1245257" cy="829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860F0D2-BCC8-9935-CFEB-93FA3E4EBDDF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6002368" y="2616250"/>
            <a:ext cx="1245256" cy="10579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137CB819-AF83-92A1-7722-2E0BCC835213}"/>
              </a:ext>
            </a:extLst>
          </p:cNvPr>
          <p:cNvSpPr/>
          <p:nvPr/>
        </p:nvSpPr>
        <p:spPr>
          <a:xfrm>
            <a:off x="4245757" y="1897725"/>
            <a:ext cx="974133" cy="83628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233107-5F65-FE36-8AC1-21F3E98FFF35}"/>
              </a:ext>
            </a:extLst>
          </p:cNvPr>
          <p:cNvSpPr txBox="1"/>
          <p:nvPr/>
        </p:nvSpPr>
        <p:spPr>
          <a:xfrm>
            <a:off x="6733274" y="2151014"/>
            <a:ext cx="30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hlinkClick r:id="rId2"/>
              </a:rPr>
              <a:t>https://d3js.org/d3-hierarchy/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2470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934B-7E8E-5D9E-B391-01F9BB2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d3.hierarchy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C317C-DDAF-ADA0-313E-1F1D6E99F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Hierarchy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assicura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abbiano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base </a:t>
            </a:r>
            <a:r>
              <a:rPr lang="en-US" dirty="0" err="1"/>
              <a:t>fondamentali</a:t>
            </a:r>
            <a:r>
              <a:rPr lang="en-US" dirty="0"/>
              <a:t> a </a:t>
            </a:r>
            <a:r>
              <a:rPr lang="en-US" dirty="0" err="1"/>
              <a:t>prescindere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visualizzazione</a:t>
            </a:r>
            <a:r>
              <a:rPr lang="en-US" dirty="0"/>
              <a:t> (</a:t>
            </a:r>
            <a:r>
              <a:rPr lang="en-US" dirty="0" err="1"/>
              <a:t>gerarchica</a:t>
            </a:r>
            <a:r>
              <a:rPr lang="en-US" dirty="0"/>
              <a:t>) </a:t>
            </a:r>
            <a:r>
              <a:rPr lang="en-US" dirty="0" err="1"/>
              <a:t>scelta</a:t>
            </a:r>
            <a:r>
              <a:rPr lang="en-US" dirty="0"/>
              <a:t>.</a:t>
            </a:r>
          </a:p>
          <a:p>
            <a:r>
              <a:rPr lang="en-US" dirty="0" err="1"/>
              <a:t>Restituisce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nodi, dove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nodo</a:t>
            </a:r>
            <a:r>
              <a:rPr lang="en-US" dirty="0"/>
              <a:t> ha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come il parent, children, depth.</a:t>
            </a:r>
          </a:p>
          <a:p>
            <a:r>
              <a:rPr lang="en-US" dirty="0"/>
              <a:t>I nodi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di </a:t>
            </a:r>
            <a:r>
              <a:rPr lang="en-US" dirty="0" err="1"/>
              <a:t>metodi</a:t>
            </a:r>
            <a:r>
              <a:rPr lang="en-US" dirty="0"/>
              <a:t> </a:t>
            </a:r>
            <a:r>
              <a:rPr lang="en-US" dirty="0" err="1"/>
              <a:t>utili</a:t>
            </a:r>
            <a:r>
              <a:rPr lang="en-US" dirty="0"/>
              <a:t> come links e descendants.</a:t>
            </a:r>
            <a:endParaRPr lang="it-IT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BD6EC40-7F5E-3089-A629-AE39954B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520" y="975438"/>
            <a:ext cx="4362295" cy="4442037"/>
          </a:xfrm>
        </p:spPr>
      </p:pic>
    </p:spTree>
    <p:extLst>
      <p:ext uri="{BB962C8B-B14F-4D97-AF65-F5344CB8AC3E}">
        <p14:creationId xmlns:p14="http://schemas.microsoft.com/office/powerpoint/2010/main" val="113204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1B319-2742-2FAD-D49A-5395025B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E789-C135-B464-C7E9-197992A2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d3.tree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B3D9A-38E8-F216-5F8E-B46099956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Prende</a:t>
            </a:r>
            <a:r>
              <a:rPr lang="en-US" dirty="0"/>
              <a:t> in input </a:t>
            </a:r>
            <a:r>
              <a:rPr lang="en-US" dirty="0" err="1"/>
              <a:t>i</a:t>
            </a:r>
            <a:r>
              <a:rPr lang="en-US" dirty="0"/>
              <a:t> nodi </a:t>
            </a:r>
            <a:r>
              <a:rPr lang="en-US" dirty="0" err="1"/>
              <a:t>della</a:t>
            </a:r>
            <a:r>
              <a:rPr lang="en-US" dirty="0"/>
              <a:t> hierarchy e li </a:t>
            </a:r>
            <a:r>
              <a:rPr lang="en-US" dirty="0" err="1"/>
              <a:t>adatta</a:t>
            </a:r>
            <a:r>
              <a:rPr lang="en-US" dirty="0"/>
              <a:t> per fare un </a:t>
            </a:r>
            <a:r>
              <a:rPr lang="en-US" dirty="0" err="1"/>
              <a:t>albero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Calcola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le coordinate &lt;x, y&gt;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nodi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122BB8-33C7-EC9D-848F-920AD4C6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279" y="987425"/>
            <a:ext cx="4082018" cy="4873625"/>
          </a:xfrm>
        </p:spPr>
      </p:pic>
    </p:spTree>
    <p:extLst>
      <p:ext uri="{BB962C8B-B14F-4D97-AF65-F5344CB8AC3E}">
        <p14:creationId xmlns:p14="http://schemas.microsoft.com/office/powerpoint/2010/main" val="124295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D246-809E-D0AB-AC30-1FE1F545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62F1-11E1-6628-9A89-56793D745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tree.descendants</a:t>
            </a:r>
            <a:r>
              <a:rPr lang="en-US" b="0" dirty="0"/>
              <a:t>(). Ci da le coordinate &lt;</a:t>
            </a:r>
            <a:r>
              <a:rPr lang="en-US" b="0" dirty="0" err="1"/>
              <a:t>x,y</a:t>
            </a:r>
            <a:r>
              <a:rPr lang="en-US" b="0" dirty="0"/>
              <a:t>&gt; </a:t>
            </a:r>
            <a:r>
              <a:rPr lang="en-US" b="0" dirty="0" err="1"/>
              <a:t>dei</a:t>
            </a:r>
            <a:r>
              <a:rPr lang="en-US" b="0" dirty="0"/>
              <a:t> nodi.</a:t>
            </a:r>
            <a:endParaRPr lang="it-IT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A443A-9D5B-4FED-2AB0-FF6B104F6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 err="1"/>
              <a:t>tree.links</a:t>
            </a:r>
            <a:r>
              <a:rPr lang="en-US" b="0" dirty="0"/>
              <a:t>(). Ci da le coordinate &lt;&lt;x</a:t>
            </a:r>
            <a:r>
              <a:rPr lang="en-US" b="0" baseline="-25000" dirty="0"/>
              <a:t>s</a:t>
            </a:r>
            <a:r>
              <a:rPr lang="en-US" b="0" dirty="0"/>
              <a:t>,y</a:t>
            </a:r>
            <a:r>
              <a:rPr lang="en-US" b="0" baseline="-25000" dirty="0"/>
              <a:t>s</a:t>
            </a:r>
            <a:r>
              <a:rPr lang="en-US" b="0" dirty="0"/>
              <a:t>&gt;, &lt;</a:t>
            </a:r>
            <a:r>
              <a:rPr lang="en-US" b="0" dirty="0" err="1"/>
              <a:t>x</a:t>
            </a:r>
            <a:r>
              <a:rPr lang="en-US" b="0" baseline="-25000" dirty="0" err="1"/>
              <a:t>t</a:t>
            </a:r>
            <a:r>
              <a:rPr lang="en-US" b="0" dirty="0" err="1"/>
              <a:t>,y</a:t>
            </a:r>
            <a:r>
              <a:rPr lang="en-US" b="0" baseline="-25000" dirty="0" err="1"/>
              <a:t>t</a:t>
            </a:r>
            <a:r>
              <a:rPr lang="en-US" b="0" dirty="0"/>
              <a:t>&gt; </a:t>
            </a:r>
            <a:r>
              <a:rPr lang="en-US" b="0" dirty="0" err="1"/>
              <a:t>degli</a:t>
            </a:r>
            <a:r>
              <a:rPr lang="en-US" b="0" dirty="0"/>
              <a:t> </a:t>
            </a:r>
            <a:r>
              <a:rPr lang="en-US" b="0" dirty="0" err="1"/>
              <a:t>archi</a:t>
            </a:r>
            <a:r>
              <a:rPr lang="en-US" b="0" dirty="0"/>
              <a:t>.</a:t>
            </a:r>
            <a:endParaRPr lang="it-IT" b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7E4E453-2006-6E2E-6941-80663CB1D1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3249647"/>
            <a:ext cx="5924999" cy="209994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91B34AE7-E9F3-0B1F-672A-71CD73A68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265338"/>
            <a:ext cx="5157787" cy="2164062"/>
          </a:xfrm>
        </p:spPr>
      </p:pic>
    </p:spTree>
    <p:extLst>
      <p:ext uri="{BB962C8B-B14F-4D97-AF65-F5344CB8AC3E}">
        <p14:creationId xmlns:p14="http://schemas.microsoft.com/office/powerpoint/2010/main" val="1753986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D246-809E-D0AB-AC30-1FE1F545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662F1-11E1-6628-9A89-56793D745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tree.descendants</a:t>
            </a:r>
            <a:r>
              <a:rPr lang="en-US" b="0" dirty="0"/>
              <a:t>(). Ci da le coordinate &lt;</a:t>
            </a:r>
            <a:r>
              <a:rPr lang="en-US" b="0" dirty="0" err="1"/>
              <a:t>x,y</a:t>
            </a:r>
            <a:r>
              <a:rPr lang="en-US" b="0" dirty="0"/>
              <a:t>&gt; </a:t>
            </a:r>
            <a:r>
              <a:rPr lang="en-US" b="0" dirty="0" err="1"/>
              <a:t>dei</a:t>
            </a:r>
            <a:r>
              <a:rPr lang="en-US" b="0" dirty="0"/>
              <a:t> nodi.</a:t>
            </a:r>
            <a:endParaRPr lang="it-IT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A443A-9D5B-4FED-2AB0-FF6B104F6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 err="1"/>
              <a:t>tree.links</a:t>
            </a:r>
            <a:r>
              <a:rPr lang="en-US" b="0" dirty="0"/>
              <a:t>(). Ci da le coordinate &lt;&lt;x</a:t>
            </a:r>
            <a:r>
              <a:rPr lang="en-US" b="0" baseline="-25000" dirty="0"/>
              <a:t>s</a:t>
            </a:r>
            <a:r>
              <a:rPr lang="en-US" b="0" dirty="0"/>
              <a:t>,y</a:t>
            </a:r>
            <a:r>
              <a:rPr lang="en-US" b="0" baseline="-25000" dirty="0"/>
              <a:t>s</a:t>
            </a:r>
            <a:r>
              <a:rPr lang="en-US" b="0" dirty="0"/>
              <a:t>&gt;, &lt;</a:t>
            </a:r>
            <a:r>
              <a:rPr lang="en-US" b="0" dirty="0" err="1"/>
              <a:t>x</a:t>
            </a:r>
            <a:r>
              <a:rPr lang="en-US" b="0" baseline="-25000" dirty="0" err="1"/>
              <a:t>t</a:t>
            </a:r>
            <a:r>
              <a:rPr lang="en-US" b="0" dirty="0" err="1"/>
              <a:t>,y</a:t>
            </a:r>
            <a:r>
              <a:rPr lang="en-US" b="0" baseline="-25000" dirty="0" err="1"/>
              <a:t>t</a:t>
            </a:r>
            <a:r>
              <a:rPr lang="en-US" b="0" dirty="0"/>
              <a:t>&gt; </a:t>
            </a:r>
            <a:r>
              <a:rPr lang="en-US" b="0" dirty="0" err="1"/>
              <a:t>degli</a:t>
            </a:r>
            <a:r>
              <a:rPr lang="en-US" b="0" dirty="0"/>
              <a:t> </a:t>
            </a:r>
            <a:r>
              <a:rPr lang="en-US" b="0" dirty="0" err="1"/>
              <a:t>archi</a:t>
            </a:r>
            <a:r>
              <a:rPr lang="en-US" b="0" dirty="0"/>
              <a:t>.</a:t>
            </a:r>
            <a:endParaRPr lang="it-IT" b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7E4E453-2006-6E2E-6941-80663CB1D1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3249647"/>
            <a:ext cx="5924999" cy="2099948"/>
          </a:xfr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91B34AE7-E9F3-0B1F-672A-71CD73A68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265338"/>
            <a:ext cx="5157787" cy="2164062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DA5803-2B61-C935-BB1E-B3578A6E7D46}"/>
              </a:ext>
            </a:extLst>
          </p:cNvPr>
          <p:cNvSpPr txBox="1"/>
          <p:nvPr/>
        </p:nvSpPr>
        <p:spPr>
          <a:xfrm>
            <a:off x="1837397" y="6132352"/>
            <a:ext cx="832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NOTA TEORICA: RICORDATEVI CHE UN DATASET GRAFO NON E’ UN DATASET TABELLARE</a:t>
            </a:r>
          </a:p>
        </p:txBody>
      </p:sp>
    </p:spTree>
    <p:extLst>
      <p:ext uri="{BB962C8B-B14F-4D97-AF65-F5344CB8AC3E}">
        <p14:creationId xmlns:p14="http://schemas.microsoft.com/office/powerpoint/2010/main" val="3048429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68B9DB-C953-F0ED-8E21-948A2011B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1F13E6-5557-0FA2-627A-D321753215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Esercizi di oggi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3A23C0F-B7D0-020D-88AF-67083AFF5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11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D97D8-8F19-D72C-653F-1A6AE1A8F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B4CA62-7010-462F-AC72-1A72BAF00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960" y="987425"/>
            <a:ext cx="6088656" cy="4873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7CA79-0CB3-F700-FF1C-B2F545B3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1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CCCA-3CA1-77A5-188D-3CAE4D8C5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Prendiamo</a:t>
            </a:r>
            <a:r>
              <a:rPr lang="en-US" dirty="0"/>
              <a:t> il dataset </a:t>
            </a:r>
            <a:r>
              <a:rPr lang="en-US" dirty="0" err="1"/>
              <a:t>dei</a:t>
            </a:r>
            <a:r>
              <a:rPr lang="en-US" dirty="0"/>
              <a:t> film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finora</a:t>
            </a:r>
            <a:r>
              <a:rPr lang="en-US" dirty="0"/>
              <a:t>. </a:t>
            </a:r>
            <a:r>
              <a:rPr lang="en-US" dirty="0" err="1"/>
              <a:t>Raggruppiamoli</a:t>
            </a:r>
            <a:r>
              <a:rPr lang="en-US" dirty="0"/>
              <a:t> prima per Distributor poi per Genre, e </a:t>
            </a:r>
            <a:r>
              <a:rPr lang="en-US" dirty="0" err="1"/>
              <a:t>sommiamo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incassi</a:t>
            </a:r>
            <a:r>
              <a:rPr lang="en-US" dirty="0"/>
              <a:t> al </a:t>
            </a:r>
            <a:r>
              <a:rPr lang="en-US" dirty="0" err="1"/>
              <a:t>botteghino</a:t>
            </a:r>
            <a:r>
              <a:rPr lang="en-US" dirty="0"/>
              <a:t>. </a:t>
            </a:r>
            <a:r>
              <a:rPr lang="en-US" dirty="0" err="1"/>
              <a:t>Visualizziamo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risultanti</a:t>
            </a:r>
            <a:r>
              <a:rPr lang="en-US" dirty="0"/>
              <a:t> con un tree.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3371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803BC-A145-9DE8-59CF-98C2806F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6B003B-BF53-D7DB-C05F-0C7E1F963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Parte 2 – Grafo tramite simulazione fisica di particelle</a:t>
            </a:r>
          </a:p>
        </p:txBody>
      </p:sp>
    </p:spTree>
    <p:extLst>
      <p:ext uri="{BB962C8B-B14F-4D97-AF65-F5344CB8AC3E}">
        <p14:creationId xmlns:p14="http://schemas.microsoft.com/office/powerpoint/2010/main" val="703925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3B088-0423-CE19-4DF6-C0896A79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EFF4-397D-8125-C0C4-446F26AA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d3.forceSimulation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38DF7-7F6C-500B-4DE7-95A7AAC24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720241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Crea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b="1" dirty="0" err="1"/>
              <a:t>simulazione</a:t>
            </a:r>
            <a:r>
              <a:rPr lang="en-US" sz="2400" b="1" dirty="0"/>
              <a:t> </a:t>
            </a:r>
            <a:r>
              <a:rPr lang="en-US" sz="2400" b="1" dirty="0" err="1"/>
              <a:t>fisica</a:t>
            </a:r>
            <a:r>
              <a:rPr lang="en-US" sz="2400" b="1" dirty="0"/>
              <a:t> con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dati</a:t>
            </a:r>
            <a:r>
              <a:rPr lang="en-US" sz="2400" dirty="0"/>
              <a:t> </a:t>
            </a:r>
            <a:r>
              <a:rPr lang="en-US" sz="2400" dirty="0" err="1"/>
              <a:t>ricevuti</a:t>
            </a:r>
            <a:r>
              <a:rPr lang="en-US" sz="2400" dirty="0"/>
              <a:t> in </a:t>
            </a:r>
            <a:r>
              <a:rPr lang="en-US" sz="2400" dirty="0" err="1"/>
              <a:t>ingresso</a:t>
            </a:r>
            <a:r>
              <a:rPr lang="en-US" sz="2400" dirty="0"/>
              <a:t> ma 0 </a:t>
            </a:r>
            <a:r>
              <a:rPr lang="en-US" sz="2400" b="1" dirty="0" err="1"/>
              <a:t>forze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vanno</a:t>
            </a:r>
            <a:r>
              <a:rPr lang="en-US" sz="2400" dirty="0"/>
              <a:t> </a:t>
            </a:r>
            <a:r>
              <a:rPr lang="en-US" sz="2400" dirty="0" err="1"/>
              <a:t>esplicitate</a:t>
            </a:r>
            <a:r>
              <a:rPr lang="en-US" sz="2400" dirty="0"/>
              <a:t>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 </a:t>
            </a:r>
            <a:r>
              <a:rPr lang="en-US" sz="2400" dirty="0" err="1"/>
              <a:t>simulazione</a:t>
            </a:r>
            <a:r>
              <a:rPr lang="en-US" sz="2400" dirty="0"/>
              <a:t> è </a:t>
            </a:r>
            <a:r>
              <a:rPr lang="en-US" sz="2400" b="1" dirty="0"/>
              <a:t>divisa in intervalli di tempo</a:t>
            </a:r>
            <a:r>
              <a:rPr lang="en-US" sz="2400" dirty="0"/>
              <a:t>, </a:t>
            </a:r>
            <a:r>
              <a:rPr lang="en-US" sz="2400" dirty="0" err="1"/>
              <a:t>detti</a:t>
            </a:r>
            <a:r>
              <a:rPr lang="en-US" sz="2400" dirty="0"/>
              <a:t> “</a:t>
            </a:r>
            <a:r>
              <a:rPr lang="en-US" sz="2400" b="1" dirty="0"/>
              <a:t>tick</a:t>
            </a:r>
            <a:r>
              <a:rPr lang="en-US" sz="24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b="1" dirty="0"/>
              <a:t>forza </a:t>
            </a:r>
            <a:r>
              <a:rPr lang="en-US" sz="2400" b="1" dirty="0" err="1"/>
              <a:t>si</a:t>
            </a:r>
            <a:r>
              <a:rPr lang="en-US" sz="2400" b="1" dirty="0"/>
              <a:t> </a:t>
            </a:r>
            <a:r>
              <a:rPr lang="en-US" sz="2400" b="1" dirty="0" err="1"/>
              <a:t>può</a:t>
            </a:r>
            <a:r>
              <a:rPr lang="en-US" sz="2400" b="1" dirty="0"/>
              <a:t> </a:t>
            </a:r>
            <a:r>
              <a:rPr lang="en-US" sz="2400" b="1" dirty="0" err="1"/>
              <a:t>cambiare</a:t>
            </a:r>
            <a:r>
              <a:rPr lang="en-US" sz="2400" b="1" dirty="0"/>
              <a:t> </a:t>
            </a:r>
            <a:r>
              <a:rPr lang="en-US" sz="2400" b="1" dirty="0" err="1"/>
              <a:t>l’intensità</a:t>
            </a:r>
            <a:r>
              <a:rPr lang="en-US" sz="2400" b="1" dirty="0"/>
              <a:t> e il segno </a:t>
            </a:r>
            <a:r>
              <a:rPr lang="en-US" sz="2400" dirty="0"/>
              <a:t>(</a:t>
            </a:r>
            <a:r>
              <a:rPr lang="en-US" sz="2400" dirty="0" err="1"/>
              <a:t>spinge</a:t>
            </a:r>
            <a:r>
              <a:rPr lang="en-US" sz="2400" dirty="0"/>
              <a:t> </a:t>
            </a:r>
            <a:r>
              <a:rPr lang="en-US" sz="2400" dirty="0" err="1"/>
              <a:t>invece</a:t>
            </a:r>
            <a:r>
              <a:rPr lang="en-US" sz="2400" dirty="0"/>
              <a:t> di </a:t>
            </a:r>
            <a:r>
              <a:rPr lang="en-US" sz="2400" dirty="0" err="1"/>
              <a:t>avvicinare</a:t>
            </a:r>
            <a:r>
              <a:rPr lang="en-US" sz="2400" dirty="0"/>
              <a:t> e </a:t>
            </a:r>
            <a:r>
              <a:rPr lang="en-US" sz="2400" dirty="0" err="1"/>
              <a:t>viceversa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err="1"/>
              <a:t>forceSimulation</a:t>
            </a:r>
            <a:r>
              <a:rPr lang="en-US" sz="2400" b="1" dirty="0" err="1"/>
              <a:t>.on</a:t>
            </a:r>
            <a:r>
              <a:rPr lang="en-US" sz="2400" b="1" dirty="0"/>
              <a:t>(“tick”, </a:t>
            </a:r>
            <a:r>
              <a:rPr lang="en-US" sz="2400" b="1" i="1" dirty="0"/>
              <a:t>callback</a:t>
            </a:r>
            <a:r>
              <a:rPr lang="en-US" sz="2400" b="1" dirty="0"/>
              <a:t>) </a:t>
            </a:r>
            <a:r>
              <a:rPr lang="en-US" sz="2400" dirty="0" err="1"/>
              <a:t>crea</a:t>
            </a:r>
            <a:r>
              <a:rPr lang="en-US" sz="2400" dirty="0"/>
              <a:t> un event listener tale </a:t>
            </a:r>
            <a:r>
              <a:rPr lang="en-US" sz="2400" dirty="0" err="1"/>
              <a:t>che</a:t>
            </a:r>
            <a:r>
              <a:rPr lang="en-US" sz="2400" dirty="0"/>
              <a:t> la callback </a:t>
            </a:r>
            <a:r>
              <a:rPr lang="en-US" sz="2400" dirty="0" err="1"/>
              <a:t>viene</a:t>
            </a:r>
            <a:r>
              <a:rPr lang="en-US" sz="2400" dirty="0"/>
              <a:t> </a:t>
            </a:r>
            <a:r>
              <a:rPr lang="en-US" sz="2400" dirty="0" err="1"/>
              <a:t>chiamata</a:t>
            </a:r>
            <a:r>
              <a:rPr lang="en-US" sz="2400" dirty="0"/>
              <a:t> </a:t>
            </a:r>
            <a:r>
              <a:rPr lang="en-US" sz="2400" dirty="0" err="1"/>
              <a:t>alla</a:t>
            </a:r>
            <a:r>
              <a:rPr lang="en-US" sz="2400" dirty="0"/>
              <a:t> fine di </a:t>
            </a:r>
            <a:r>
              <a:rPr lang="en-US" sz="2400" dirty="0" err="1"/>
              <a:t>ogni</a:t>
            </a:r>
            <a:r>
              <a:rPr lang="en-US" sz="2400" dirty="0"/>
              <a:t> “tick” (</a:t>
            </a:r>
            <a:r>
              <a:rPr lang="en-US" sz="2400" dirty="0" err="1"/>
              <a:t>iterazione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simulazione</a:t>
            </a:r>
            <a:r>
              <a:rPr lang="en-US" sz="2400" dirty="0"/>
              <a:t>). E’ utile per </a:t>
            </a:r>
            <a:r>
              <a:rPr lang="en-US" sz="2400" dirty="0" err="1"/>
              <a:t>aggiornare</a:t>
            </a:r>
            <a:r>
              <a:rPr lang="en-US" sz="2400" dirty="0"/>
              <a:t> le </a:t>
            </a:r>
            <a:r>
              <a:rPr lang="en-US" sz="2400" dirty="0" err="1"/>
              <a:t>posizioni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nodi al </a:t>
            </a:r>
            <a:r>
              <a:rPr lang="en-US" sz="2400" dirty="0" err="1"/>
              <a:t>variare</a:t>
            </a:r>
            <a:r>
              <a:rPr lang="en-US" sz="2400" dirty="0"/>
              <a:t> del tempo.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66928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AD37-2608-F81C-5B22-1935FAC6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A36D-F97B-8A53-F2B2-34E1BFA6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418399" cy="1600200"/>
          </a:xfrm>
        </p:spPr>
        <p:txBody>
          <a:bodyPr/>
          <a:lstStyle/>
          <a:p>
            <a:r>
              <a:rPr lang="en-US" dirty="0" err="1"/>
              <a:t>Forze</a:t>
            </a:r>
            <a:r>
              <a:rPr lang="en-US" dirty="0"/>
              <a:t> (le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importanti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3332E-E5DA-E938-80B9-5E0A6A4B1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720241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d3.forceCenter(</a:t>
            </a:r>
            <a:r>
              <a:rPr lang="en-US" sz="1800" b="1" dirty="0" err="1"/>
              <a:t>x</a:t>
            </a:r>
            <a:r>
              <a:rPr lang="en-US" sz="1800" dirty="0" err="1"/>
              <a:t>,</a:t>
            </a:r>
            <a:r>
              <a:rPr lang="en-US" sz="1800" b="1" dirty="0" err="1"/>
              <a:t>y</a:t>
            </a:r>
            <a:r>
              <a:rPr lang="en-US" sz="18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Una forza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trasla</a:t>
            </a:r>
            <a:r>
              <a:rPr lang="en-US" sz="1800" dirty="0"/>
              <a:t> </a:t>
            </a:r>
            <a:r>
              <a:rPr lang="en-US" sz="1800" dirty="0" err="1"/>
              <a:t>uniformemente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nodi in modo tale </a:t>
            </a:r>
            <a:r>
              <a:rPr lang="en-US" sz="1800" dirty="0" err="1"/>
              <a:t>che</a:t>
            </a:r>
            <a:r>
              <a:rPr lang="en-US" sz="1800" dirty="0"/>
              <a:t> la lor </a:t>
            </a:r>
            <a:r>
              <a:rPr lang="en-US" sz="1800" dirty="0" err="1"/>
              <a:t>posizione</a:t>
            </a:r>
            <a:r>
              <a:rPr lang="en-US" sz="1800" dirty="0"/>
              <a:t> media </a:t>
            </a:r>
            <a:r>
              <a:rPr lang="en-US" sz="1800" dirty="0" err="1"/>
              <a:t>sia</a:t>
            </a:r>
            <a:r>
              <a:rPr lang="en-US" sz="1800" dirty="0"/>
              <a:t> </a:t>
            </a:r>
            <a:r>
              <a:rPr lang="en-US" sz="1800" b="1" dirty="0"/>
              <a:t>(x, y)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d3.forceLink()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Una forza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spinge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nodi verso </a:t>
            </a:r>
            <a:r>
              <a:rPr lang="en-US" sz="1800" dirty="0" err="1"/>
              <a:t>i</a:t>
            </a:r>
            <a:r>
              <a:rPr lang="en-US" sz="1800" dirty="0"/>
              <a:t> loro </a:t>
            </a:r>
            <a:r>
              <a:rPr lang="en-US" sz="1800" dirty="0" err="1"/>
              <a:t>vicini</a:t>
            </a:r>
            <a:r>
              <a:rPr lang="en-US" sz="1800" dirty="0"/>
              <a:t> (nodi </a:t>
            </a:r>
            <a:r>
              <a:rPr lang="en-US" sz="1800" dirty="0" err="1"/>
              <a:t>raggiungibili</a:t>
            </a:r>
            <a:r>
              <a:rPr lang="en-US" sz="1800" dirty="0"/>
              <a:t> </a:t>
            </a:r>
            <a:r>
              <a:rPr lang="en-US" sz="1800" dirty="0" err="1"/>
              <a:t>tramite</a:t>
            </a:r>
            <a:r>
              <a:rPr lang="en-US" sz="1800" dirty="0"/>
              <a:t> un arco)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d3.forceManyBody()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Una forza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nodo</a:t>
            </a:r>
            <a:r>
              <a:rPr lang="en-US" sz="1600" dirty="0"/>
              <a:t> </a:t>
            </a:r>
            <a:r>
              <a:rPr lang="en-US" sz="1600" dirty="0" err="1"/>
              <a:t>applica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tutti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altri</a:t>
            </a:r>
            <a:r>
              <a:rPr lang="en-US" sz="1600" dirty="0"/>
              <a:t> </a:t>
            </a:r>
            <a:r>
              <a:rPr lang="en-US" sz="1600" i="1" dirty="0"/>
              <a:t>n-1</a:t>
            </a:r>
            <a:r>
              <a:rPr lang="en-US" sz="1600" dirty="0"/>
              <a:t> nodi.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d3.forceX(</a:t>
            </a:r>
            <a:r>
              <a:rPr lang="en-US" sz="1800" b="1" dirty="0"/>
              <a:t>x</a:t>
            </a:r>
            <a:r>
              <a:rPr lang="en-US" sz="1800" dirty="0"/>
              <a:t>) e d3.forceY(</a:t>
            </a:r>
            <a:r>
              <a:rPr lang="en-US" sz="1800" b="1" dirty="0"/>
              <a:t>y</a:t>
            </a:r>
            <a:r>
              <a:rPr lang="en-US" sz="1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 </a:t>
            </a:r>
            <a:r>
              <a:rPr lang="en-US" sz="1600" dirty="0" err="1"/>
              <a:t>una</a:t>
            </a:r>
            <a:r>
              <a:rPr lang="en-US" sz="1600" dirty="0"/>
              <a:t> forza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trasla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nodi </a:t>
            </a:r>
            <a:r>
              <a:rPr lang="en-US" sz="1600" dirty="0" err="1"/>
              <a:t>rispettivamente</a:t>
            </a:r>
            <a:r>
              <a:rPr lang="en-US" sz="1600" dirty="0"/>
              <a:t> verso la coordinate </a:t>
            </a:r>
            <a:r>
              <a:rPr lang="en-US" sz="1600" b="1" dirty="0"/>
              <a:t>x</a:t>
            </a:r>
            <a:r>
              <a:rPr lang="en-US" sz="1600" dirty="0"/>
              <a:t> e </a:t>
            </a:r>
            <a:r>
              <a:rPr lang="en-US" sz="1600" b="1" dirty="0"/>
              <a:t>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 </a:t>
            </a:r>
            <a:r>
              <a:rPr lang="en-US" dirty="0" err="1"/>
              <a:t>una</a:t>
            </a:r>
            <a:r>
              <a:rPr lang="en-US" dirty="0"/>
              <a:t> forza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sempre </a:t>
            </a:r>
            <a:r>
              <a:rPr lang="en-US" dirty="0" err="1"/>
              <a:t>cambiare</a:t>
            </a:r>
            <a:r>
              <a:rPr lang="en-US" dirty="0"/>
              <a:t> </a:t>
            </a:r>
            <a:r>
              <a:rPr lang="en-US" dirty="0" err="1"/>
              <a:t>l’intensità</a:t>
            </a:r>
            <a:r>
              <a:rPr lang="en-US" dirty="0"/>
              <a:t> e il segno (e.g. </a:t>
            </a:r>
            <a:r>
              <a:rPr lang="en-US" dirty="0" err="1"/>
              <a:t>spinge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di </a:t>
            </a:r>
            <a:r>
              <a:rPr lang="en-US" dirty="0" err="1"/>
              <a:t>avvicinare</a:t>
            </a:r>
            <a:r>
              <a:rPr lang="en-US" dirty="0"/>
              <a:t> e </a:t>
            </a:r>
            <a:r>
              <a:rPr lang="en-US" dirty="0" err="1"/>
              <a:t>viceversa</a:t>
            </a:r>
            <a:r>
              <a:rPr lang="en-US" dirty="0"/>
              <a:t>), ma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aggiuntive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11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87FFB5-D7B9-32C5-A834-4388D3F9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716F-9B08-B236-2BBF-E1EFCE01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</a:t>
            </a:r>
            <a:r>
              <a:rPr lang="en-US" dirty="0"/>
              <a:t> la legenda (2/2)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B468A-2295-8B6F-7247-1D49A4F8F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gruppo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arco.</a:t>
            </a:r>
          </a:p>
          <a:p>
            <a:endParaRPr lang="en-US" dirty="0"/>
          </a:p>
          <a:p>
            <a:r>
              <a:rPr lang="en-US" dirty="0"/>
              <a:t>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 </a:t>
            </a:r>
            <a:r>
              <a:rPr lang="en-US" dirty="0" err="1"/>
              <a:t>inserisci</a:t>
            </a:r>
            <a:r>
              <a:rPr lang="en-US" dirty="0"/>
              <a:t> un </a:t>
            </a:r>
            <a:r>
              <a:rPr lang="en-US" dirty="0" err="1"/>
              <a:t>rettangolo</a:t>
            </a:r>
            <a:r>
              <a:rPr lang="en-US" dirty="0"/>
              <a:t> ed un testo.</a:t>
            </a:r>
          </a:p>
          <a:p>
            <a:endParaRPr lang="en-US" dirty="0"/>
          </a:p>
          <a:p>
            <a:r>
              <a:rPr lang="en-US" dirty="0" err="1"/>
              <a:t>Occhio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 (è </a:t>
            </a:r>
            <a:r>
              <a:rPr lang="en-US" dirty="0" err="1"/>
              <a:t>importante</a:t>
            </a:r>
            <a:r>
              <a:rPr lang="en-US" dirty="0"/>
              <a:t> per dopo)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FCD4AED-1D6C-BE01-BC29-D0B637F457E9}"/>
              </a:ext>
            </a:extLst>
          </p:cNvPr>
          <p:cNvSpPr txBox="1">
            <a:spLocks/>
          </p:cNvSpPr>
          <p:nvPr/>
        </p:nvSpPr>
        <p:spPr>
          <a:xfrm>
            <a:off x="5180012" y="660162"/>
            <a:ext cx="61722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DA7CE70-106F-ABD2-8B0D-ABBA908A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04665"/>
            <a:ext cx="6172200" cy="3439144"/>
          </a:xfrm>
        </p:spPr>
      </p:pic>
    </p:spTree>
    <p:extLst>
      <p:ext uri="{BB962C8B-B14F-4D97-AF65-F5344CB8AC3E}">
        <p14:creationId xmlns:p14="http://schemas.microsoft.com/office/powerpoint/2010/main" val="3268987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4E2C5-89DE-EF9D-B529-31A4D8F33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1D92-1B65-5193-8A08-1138F890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418399" cy="1600200"/>
          </a:xfrm>
        </p:spPr>
        <p:txBody>
          <a:bodyPr/>
          <a:lstStyle/>
          <a:p>
            <a:r>
              <a:rPr lang="en-US" dirty="0" err="1"/>
              <a:t>forceX</a:t>
            </a:r>
            <a:r>
              <a:rPr lang="en-US" dirty="0"/>
              <a:t>() e </a:t>
            </a:r>
            <a:r>
              <a:rPr lang="en-US" dirty="0" err="1"/>
              <a:t>forceY</a:t>
            </a:r>
            <a:r>
              <a:rPr lang="en-US" dirty="0"/>
              <a:t>()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9AC75C-518A-62A4-8592-B6063A3B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67" y="3114517"/>
            <a:ext cx="2427647" cy="24377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AD5682F-B8C5-570E-A5AF-E8496BEF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77" y="3114517"/>
            <a:ext cx="2427619" cy="24377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2AA7A1E-177A-1E89-C2C0-22AA67C3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059" y="3114517"/>
            <a:ext cx="2441153" cy="2437776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541C78D-4DFB-C052-817F-3823E3539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7667" y="5966773"/>
            <a:ext cx="2427647" cy="891227"/>
          </a:xfrm>
        </p:spPr>
        <p:txBody>
          <a:bodyPr>
            <a:noAutofit/>
          </a:bodyPr>
          <a:lstStyle/>
          <a:p>
            <a:pPr algn="ctr"/>
            <a:r>
              <a:rPr lang="en-US" sz="1800" dirty="0"/>
              <a:t>X=</a:t>
            </a:r>
            <a:r>
              <a:rPr lang="en-US" sz="1800" b="1" dirty="0"/>
              <a:t>0</a:t>
            </a:r>
            <a:endParaRPr lang="en-US" sz="1800" dirty="0"/>
          </a:p>
          <a:p>
            <a:pPr algn="ctr"/>
            <a:r>
              <a:rPr lang="en-US" sz="1800" dirty="0"/>
              <a:t>Y=</a:t>
            </a:r>
            <a:r>
              <a:rPr lang="en-US" sz="1800" b="1" dirty="0"/>
              <a:t>0</a:t>
            </a:r>
            <a:endParaRPr lang="en-US" sz="18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ACDDF94-ED56-C3AB-BA38-97CA74534D4D}"/>
              </a:ext>
            </a:extLst>
          </p:cNvPr>
          <p:cNvSpPr txBox="1">
            <a:spLocks/>
          </p:cNvSpPr>
          <p:nvPr/>
        </p:nvSpPr>
        <p:spPr>
          <a:xfrm>
            <a:off x="5044348" y="5936816"/>
            <a:ext cx="2427647" cy="891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X=</a:t>
            </a:r>
            <a:r>
              <a:rPr lang="en-US" sz="1800" b="1" dirty="0"/>
              <a:t>W/2</a:t>
            </a:r>
            <a:endParaRPr lang="en-US" sz="1800" dirty="0"/>
          </a:p>
          <a:p>
            <a:pPr algn="ctr"/>
            <a:r>
              <a:rPr lang="en-US" sz="1800" dirty="0"/>
              <a:t>Y=</a:t>
            </a:r>
            <a:r>
              <a:rPr lang="en-US" sz="1800" b="1" dirty="0"/>
              <a:t>H/2</a:t>
            </a:r>
            <a:endParaRPr lang="en-US" sz="18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C14D7D7-3E25-F449-14DB-7488E8C1FEF2}"/>
              </a:ext>
            </a:extLst>
          </p:cNvPr>
          <p:cNvSpPr txBox="1">
            <a:spLocks/>
          </p:cNvSpPr>
          <p:nvPr/>
        </p:nvSpPr>
        <p:spPr>
          <a:xfrm>
            <a:off x="8924564" y="5795602"/>
            <a:ext cx="2427648" cy="891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X=</a:t>
            </a:r>
            <a:r>
              <a:rPr lang="en-US" sz="1800" b="1" dirty="0"/>
              <a:t>W</a:t>
            </a:r>
            <a:endParaRPr lang="en-US" sz="1800" dirty="0"/>
          </a:p>
          <a:p>
            <a:pPr algn="ctr"/>
            <a:r>
              <a:rPr lang="en-US" sz="1800" dirty="0"/>
              <a:t>Y=</a:t>
            </a:r>
            <a:r>
              <a:rPr lang="en-US" sz="1800" b="1" dirty="0"/>
              <a:t>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182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F9422-139A-41EB-A8EF-66ADC5C96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F18E-1B6A-ED5F-27D8-D4F019FC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418399" cy="1600200"/>
          </a:xfrm>
        </p:spPr>
        <p:txBody>
          <a:bodyPr/>
          <a:lstStyle/>
          <a:p>
            <a:r>
              <a:rPr lang="en-US" dirty="0" err="1"/>
              <a:t>forceManyBody</a:t>
            </a:r>
            <a:r>
              <a:rPr lang="en-US" dirty="0"/>
              <a:t>()</a:t>
            </a:r>
            <a:endParaRPr lang="it-IT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FB8EFA-2B3D-DDEB-788A-237B2EAD6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7667" y="5966773"/>
            <a:ext cx="2427647" cy="434027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strength(-4000)</a:t>
            </a:r>
            <a:endParaRPr lang="en-US" sz="18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7D5D17-AAB9-04C1-248B-4C61DB583283}"/>
              </a:ext>
            </a:extLst>
          </p:cNvPr>
          <p:cNvSpPr txBox="1">
            <a:spLocks/>
          </p:cNvSpPr>
          <p:nvPr/>
        </p:nvSpPr>
        <p:spPr>
          <a:xfrm>
            <a:off x="4874711" y="5936816"/>
            <a:ext cx="2427647" cy="463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strength(-400)</a:t>
            </a:r>
            <a:endParaRPr lang="en-US" sz="18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B34E472-23D5-9330-2EFE-9E24B17E1CF2}"/>
              </a:ext>
            </a:extLst>
          </p:cNvPr>
          <p:cNvSpPr txBox="1">
            <a:spLocks/>
          </p:cNvSpPr>
          <p:nvPr/>
        </p:nvSpPr>
        <p:spPr>
          <a:xfrm>
            <a:off x="8573180" y="5936817"/>
            <a:ext cx="2427648" cy="4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strength(+50)</a:t>
            </a:r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66472F-F394-27B5-D5A1-BC961DA9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67" y="3114540"/>
            <a:ext cx="2441153" cy="243775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E18B970-DA66-432F-2404-544EEEA1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11" y="3099538"/>
            <a:ext cx="2442578" cy="245275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07FA59-C2AD-187B-4F6B-3680AF4E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180" y="3099538"/>
            <a:ext cx="2466400" cy="24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7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A3B1-B236-C221-1439-B7D7B4E1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23C3-BD75-E135-16FD-17F21990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418399" cy="1600200"/>
          </a:xfrm>
        </p:spPr>
        <p:txBody>
          <a:bodyPr/>
          <a:lstStyle/>
          <a:p>
            <a:r>
              <a:rPr lang="en-US" dirty="0" err="1"/>
              <a:t>forceLink</a:t>
            </a:r>
            <a:r>
              <a:rPr lang="en-US" dirty="0"/>
              <a:t>()</a:t>
            </a:r>
            <a:endParaRPr lang="it-IT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21D81B-5DE9-CAC7-07F8-DA07E0739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7667" y="5966773"/>
            <a:ext cx="2427647" cy="434027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distance(30)</a:t>
            </a:r>
            <a:endParaRPr lang="en-US" sz="18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85222E2-10CD-82C5-7BAC-9710C273E8DB}"/>
              </a:ext>
            </a:extLst>
          </p:cNvPr>
          <p:cNvSpPr txBox="1">
            <a:spLocks/>
          </p:cNvSpPr>
          <p:nvPr/>
        </p:nvSpPr>
        <p:spPr>
          <a:xfrm>
            <a:off x="4867917" y="5936816"/>
            <a:ext cx="2456168" cy="463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distance(550)</a:t>
            </a:r>
            <a:endParaRPr lang="en-US" sz="18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62CE1A-742C-937F-BC8F-F0B7B7A2A58D}"/>
              </a:ext>
            </a:extLst>
          </p:cNvPr>
          <p:cNvSpPr txBox="1">
            <a:spLocks/>
          </p:cNvSpPr>
          <p:nvPr/>
        </p:nvSpPr>
        <p:spPr>
          <a:xfrm>
            <a:off x="8571755" y="5936817"/>
            <a:ext cx="2480217" cy="463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distance(0)</a:t>
            </a:r>
            <a:endParaRPr lang="en-US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7EF613-4D49-11F8-4850-0D729EBF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45" y="3099538"/>
            <a:ext cx="2462975" cy="245275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CF8C0DC-CB50-4268-99AB-9B3672B6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16" y="3115232"/>
            <a:ext cx="2456168" cy="24527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9113E1B-C211-D4D3-626D-EC540D7C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180" y="3115232"/>
            <a:ext cx="2478792" cy="24684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327B5D-F637-D78A-1187-5FEC3043F1B2}"/>
              </a:ext>
            </a:extLst>
          </p:cNvPr>
          <p:cNvSpPr txBox="1"/>
          <p:nvPr/>
        </p:nvSpPr>
        <p:spPr>
          <a:xfrm>
            <a:off x="2312420" y="6409765"/>
            <a:ext cx="8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default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5775B5E-9E86-43D8-D826-CCC1AFAFA82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736511" y="6242050"/>
            <a:ext cx="0" cy="167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7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CB4B-7903-7AF6-9841-03B2FE22B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623-AADB-E9E4-3137-4B5F6FA4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C605C-6C46-D44B-3BB1-A043465E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Creiamo</a:t>
            </a:r>
            <a:r>
              <a:rPr lang="en-US" dirty="0"/>
              <a:t> un </a:t>
            </a:r>
            <a:r>
              <a:rPr lang="en-US" dirty="0" err="1"/>
              <a:t>grafo</a:t>
            </a:r>
            <a:r>
              <a:rPr lang="en-US" dirty="0"/>
              <a:t> simile a </a:t>
            </a:r>
            <a:r>
              <a:rPr lang="en-US" dirty="0" err="1"/>
              <a:t>quello</a:t>
            </a:r>
            <a:r>
              <a:rPr lang="en-US" dirty="0"/>
              <a:t> visto </a:t>
            </a:r>
            <a:r>
              <a:rPr lang="en-US" dirty="0" err="1"/>
              <a:t>finora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9F1C69-685E-A095-90B0-06EDF39B1F78}"/>
              </a:ext>
            </a:extLst>
          </p:cNvPr>
          <p:cNvSpPr txBox="1">
            <a:spLocks/>
          </p:cNvSpPr>
          <p:nvPr/>
        </p:nvSpPr>
        <p:spPr>
          <a:xfrm>
            <a:off x="5825976" y="233496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EA09D53A-A1E7-5C1C-51CD-08CB9E73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</p:spTree>
    <p:extLst>
      <p:ext uri="{BB962C8B-B14F-4D97-AF65-F5344CB8AC3E}">
        <p14:creationId xmlns:p14="http://schemas.microsoft.com/office/powerpoint/2010/main" val="296328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2C6C-AC9E-C189-2045-BC3C8447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FAA085B-56F3-68F7-864D-3BE368BD2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157" y="987425"/>
            <a:ext cx="4814262" cy="4873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A084A-A00D-009E-05A9-06C4703E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carino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6285B-9591-3E8F-B841-036057BCB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Vediamo</a:t>
            </a:r>
            <a:r>
              <a:rPr lang="en-US" dirty="0"/>
              <a:t> di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un po’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realistici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74CB2E2-3F9D-26C5-6709-D16F22E102C4}"/>
              </a:ext>
            </a:extLst>
          </p:cNvPr>
          <p:cNvSpPr txBox="1">
            <a:spLocks/>
          </p:cNvSpPr>
          <p:nvPr/>
        </p:nvSpPr>
        <p:spPr>
          <a:xfrm>
            <a:off x="5825976" y="233496"/>
            <a:ext cx="4850443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576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5F4EA2-8C63-D9F4-3F1F-13230C5D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53938B-9F3A-71DA-6F7A-644E30AC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Esempi di d3-force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868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53AB83-087F-A797-57D0-8D54BDA60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D9FB599-5837-932E-2A6D-81776FC88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140" y="987425"/>
            <a:ext cx="4914295" cy="4873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AC528-CECA-DAAE-9880-DB86DD34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archi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AF3C-FC44-6082-2E9A-7B89EC2E9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Diamo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agli</a:t>
            </a:r>
            <a:r>
              <a:rPr lang="en-US" dirty="0"/>
              <a:t> </a:t>
            </a:r>
            <a:r>
              <a:rPr lang="en-US" dirty="0" err="1"/>
              <a:t>archi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punto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arco e il </a:t>
            </a:r>
            <a:r>
              <a:rPr lang="en-US" dirty="0" err="1"/>
              <a:t>suo</a:t>
            </a:r>
            <a:r>
              <a:rPr lang="en-US" dirty="0"/>
              <a:t> </a:t>
            </a:r>
            <a:r>
              <a:rPr lang="en-US" dirty="0" err="1"/>
              <a:t>corrispettivo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leggenda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35F97B-2801-4342-3E99-4B0745FEAC2E}"/>
              </a:ext>
            </a:extLst>
          </p:cNvPr>
          <p:cNvSpPr txBox="1">
            <a:spLocks/>
          </p:cNvSpPr>
          <p:nvPr/>
        </p:nvSpPr>
        <p:spPr>
          <a:xfrm>
            <a:off x="5180012" y="208242"/>
            <a:ext cx="61722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932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589DD23-4059-DDC8-10F8-BDAE5C610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911" y="469438"/>
            <a:ext cx="10476312" cy="5562972"/>
          </a:xfrm>
        </p:spPr>
      </p:pic>
    </p:spTree>
    <p:extLst>
      <p:ext uri="{BB962C8B-B14F-4D97-AF65-F5344CB8AC3E}">
        <p14:creationId xmlns:p14="http://schemas.microsoft.com/office/powerpoint/2010/main" val="107707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A9298EA-3191-3F32-9C76-B064917F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1E8B9ECD-A60E-D848-7D9B-3C570064C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3275" y="394283"/>
            <a:ext cx="10365450" cy="5262341"/>
          </a:xfrm>
        </p:spPr>
      </p:pic>
    </p:spTree>
    <p:extLst>
      <p:ext uri="{BB962C8B-B14F-4D97-AF65-F5344CB8AC3E}">
        <p14:creationId xmlns:p14="http://schemas.microsoft.com/office/powerpoint/2010/main" val="182627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1A79FB-F307-15A5-A849-71990226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4E0A-F72E-E83A-F6E9-998E1A1F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event listener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CFEFF-D833-4E29-A8BE-E2F6F7BA7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metti</a:t>
            </a:r>
            <a:r>
              <a:rPr lang="en-US" dirty="0"/>
              <a:t> il mouse </a:t>
            </a:r>
            <a:r>
              <a:rPr lang="en-US" dirty="0" err="1"/>
              <a:t>su</a:t>
            </a:r>
            <a:r>
              <a:rPr lang="en-US" dirty="0"/>
              <a:t> un arco,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all’arco</a:t>
            </a:r>
            <a:r>
              <a:rPr lang="en-US" dirty="0"/>
              <a:t> </a:t>
            </a:r>
            <a:r>
              <a:rPr lang="en-US" dirty="0" err="1"/>
              <a:t>selezionato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al </a:t>
            </a:r>
            <a:r>
              <a:rPr lang="en-US" dirty="0" err="1"/>
              <a:t>corrispettivo</a:t>
            </a:r>
            <a:r>
              <a:rPr lang="en-US" dirty="0"/>
              <a:t> </a:t>
            </a:r>
            <a:r>
              <a:rPr lang="en-US" dirty="0" err="1"/>
              <a:t>gruppo</a:t>
            </a:r>
            <a:r>
              <a:rPr lang="en-US" dirty="0"/>
              <a:t>, la </a:t>
            </a:r>
            <a:r>
              <a:rPr lang="en-US" dirty="0" err="1"/>
              <a:t>classe</a:t>
            </a:r>
            <a:r>
              <a:rPr lang="en-US" dirty="0"/>
              <a:t> ‘hovered’.</a:t>
            </a:r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togli</a:t>
            </a:r>
            <a:r>
              <a:rPr lang="en-US" dirty="0"/>
              <a:t> il mouse </a:t>
            </a:r>
            <a:r>
              <a:rPr lang="en-US" dirty="0" err="1"/>
              <a:t>dall’arco</a:t>
            </a:r>
            <a:r>
              <a:rPr lang="en-US" dirty="0"/>
              <a:t>, </a:t>
            </a:r>
            <a:r>
              <a:rPr lang="en-US" dirty="0" err="1"/>
              <a:t>togli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‘hovered’.</a:t>
            </a:r>
          </a:p>
          <a:p>
            <a:endParaRPr lang="en-US" dirty="0"/>
          </a:p>
          <a:p>
            <a:r>
              <a:rPr lang="en-US" dirty="0" err="1"/>
              <a:t>Ripeti</a:t>
            </a:r>
            <a:r>
              <a:rPr lang="en-US" dirty="0"/>
              <a:t> in </a:t>
            </a:r>
            <a:r>
              <a:rPr lang="en-US" dirty="0" err="1"/>
              <a:t>maniera</a:t>
            </a:r>
            <a:r>
              <a:rPr lang="en-US" dirty="0"/>
              <a:t> </a:t>
            </a:r>
            <a:r>
              <a:rPr lang="en-US" dirty="0" err="1"/>
              <a:t>specchiata</a:t>
            </a:r>
            <a:r>
              <a:rPr lang="en-US" dirty="0"/>
              <a:t> per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mettiamo</a:t>
            </a:r>
            <a:r>
              <a:rPr lang="en-US" dirty="0"/>
              <a:t> o </a:t>
            </a:r>
            <a:r>
              <a:rPr lang="en-US" dirty="0" err="1"/>
              <a:t>togliamo</a:t>
            </a:r>
            <a:r>
              <a:rPr lang="en-US" dirty="0"/>
              <a:t> il mouse </a:t>
            </a:r>
            <a:r>
              <a:rPr lang="en-US" dirty="0" err="1"/>
              <a:t>su</a:t>
            </a:r>
            <a:r>
              <a:rPr lang="en-US" dirty="0"/>
              <a:t> un </a:t>
            </a:r>
            <a:r>
              <a:rPr lang="en-US" dirty="0" err="1"/>
              <a:t>gruppo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legenda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65B4F4A-9C72-74CC-E988-7E8520630C86}"/>
              </a:ext>
            </a:extLst>
          </p:cNvPr>
          <p:cNvSpPr txBox="1">
            <a:spLocks/>
          </p:cNvSpPr>
          <p:nvPr/>
        </p:nvSpPr>
        <p:spPr>
          <a:xfrm>
            <a:off x="5180012" y="208242"/>
            <a:ext cx="61722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2CA969A-CC23-E1DC-0B3B-7F9AA1016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028" y="987425"/>
            <a:ext cx="4808519" cy="4873625"/>
          </a:xfrm>
        </p:spPr>
      </p:pic>
    </p:spTree>
    <p:extLst>
      <p:ext uri="{BB962C8B-B14F-4D97-AF65-F5344CB8AC3E}">
        <p14:creationId xmlns:p14="http://schemas.microsoft.com/office/powerpoint/2010/main" val="360516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2A90F9-AE7A-1AF2-7356-CC734C7C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669E-1829-B579-63ED-0D6C2934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Stile per hovered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FA89-F596-5E64-6563-8BEF80F47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Definisci</a:t>
            </a:r>
            <a:r>
              <a:rPr lang="en-US" dirty="0"/>
              <a:t> lo stile per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la </a:t>
            </a:r>
            <a:r>
              <a:rPr lang="en-US" dirty="0" err="1"/>
              <a:t>classe</a:t>
            </a:r>
            <a:r>
              <a:rPr lang="en-US" dirty="0"/>
              <a:t> hovered </a:t>
            </a:r>
            <a:r>
              <a:rPr lang="en-US" dirty="0" err="1"/>
              <a:t>nel</a:t>
            </a:r>
            <a:r>
              <a:rPr lang="en-US" dirty="0"/>
              <a:t> file </a:t>
            </a:r>
            <a:r>
              <a:rPr lang="en-US" dirty="0" err="1"/>
              <a:t>css</a:t>
            </a:r>
            <a:r>
              <a:rPr lang="en-US" dirty="0"/>
              <a:t>.</a:t>
            </a:r>
          </a:p>
          <a:p>
            <a:r>
              <a:rPr lang="en-US" dirty="0" err="1"/>
              <a:t>L’arco</a:t>
            </a:r>
            <a:r>
              <a:rPr lang="en-US" dirty="0"/>
              <a:t> </a:t>
            </a:r>
            <a:r>
              <a:rPr lang="en-US" dirty="0" err="1"/>
              <a:t>sarà</a:t>
            </a:r>
            <a:r>
              <a:rPr lang="en-US" dirty="0"/>
              <a:t> con </a:t>
            </a:r>
            <a:r>
              <a:rPr lang="en-US" dirty="0" err="1"/>
              <a:t>opacità</a:t>
            </a:r>
            <a:r>
              <a:rPr lang="en-US" dirty="0"/>
              <a:t> </a:t>
            </a:r>
            <a:r>
              <a:rPr lang="en-US" dirty="0" err="1"/>
              <a:t>massima</a:t>
            </a:r>
            <a:r>
              <a:rPr lang="en-US" dirty="0"/>
              <a:t> (di base è 0.7) e con un </a:t>
            </a:r>
            <a:r>
              <a:rPr lang="en-US" dirty="0" err="1"/>
              <a:t>bordo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spesso</a:t>
            </a:r>
            <a:r>
              <a:rPr lang="en-US" dirty="0"/>
              <a:t>.</a:t>
            </a:r>
          </a:p>
          <a:p>
            <a:r>
              <a:rPr lang="en-US" dirty="0"/>
              <a:t>Il testo </a:t>
            </a:r>
            <a:r>
              <a:rPr lang="en-US" dirty="0" err="1"/>
              <a:t>della</a:t>
            </a:r>
            <a:r>
              <a:rPr lang="en-US" dirty="0"/>
              <a:t> legenda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ed in </a:t>
            </a:r>
            <a:r>
              <a:rPr lang="en-US" dirty="0" err="1"/>
              <a:t>grassetto</a:t>
            </a:r>
            <a:r>
              <a:rPr lang="en-US" dirty="0"/>
              <a:t>.</a:t>
            </a:r>
          </a:p>
          <a:p>
            <a:r>
              <a:rPr lang="en-US" dirty="0"/>
              <a:t>Il </a:t>
            </a:r>
            <a:r>
              <a:rPr lang="en-US" dirty="0" err="1"/>
              <a:t>rettangolo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legenda </a:t>
            </a:r>
            <a:r>
              <a:rPr lang="en-US" dirty="0" err="1"/>
              <a:t>avrà</a:t>
            </a:r>
            <a:r>
              <a:rPr lang="en-US" dirty="0"/>
              <a:t> un piccolo </a:t>
            </a:r>
            <a:r>
              <a:rPr lang="en-US" dirty="0" err="1"/>
              <a:t>bordo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162DE88-D777-AF98-623C-45D34645E089}"/>
              </a:ext>
            </a:extLst>
          </p:cNvPr>
          <p:cNvSpPr txBox="1">
            <a:spLocks/>
          </p:cNvSpPr>
          <p:nvPr/>
        </p:nvSpPr>
        <p:spPr>
          <a:xfrm>
            <a:off x="5180012" y="208242"/>
            <a:ext cx="61722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C3D09B5B-23B3-A723-6D67-7E82D0485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29407"/>
            <a:ext cx="6172200" cy="4189661"/>
          </a:xfrm>
        </p:spPr>
      </p:pic>
    </p:spTree>
    <p:extLst>
      <p:ext uri="{BB962C8B-B14F-4D97-AF65-F5344CB8AC3E}">
        <p14:creationId xmlns:p14="http://schemas.microsoft.com/office/powerpoint/2010/main" val="468737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1894</Words>
  <Application>Microsoft Office PowerPoint</Application>
  <PresentationFormat>Widescreen</PresentationFormat>
  <Paragraphs>331</Paragraphs>
  <Slides>45</Slides>
  <Notes>0</Notes>
  <HiddenSlides>10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di Office</vt:lpstr>
      <vt:lpstr>Esercitazione 6</vt:lpstr>
      <vt:lpstr>Esercizio per casa</vt:lpstr>
      <vt:lpstr>Crea la legenda (1/2)</vt:lpstr>
      <vt:lpstr>Crea la legenda (2/2)</vt:lpstr>
      <vt:lpstr>Classi agli archi</vt:lpstr>
      <vt:lpstr>Presentazione standard di PowerPoint</vt:lpstr>
      <vt:lpstr>Presentazione standard di PowerPoint</vt:lpstr>
      <vt:lpstr>Crea gli event listener</vt:lpstr>
      <vt:lpstr>Stile per hovered</vt:lpstr>
      <vt:lpstr>Lezione di oggi</vt:lpstr>
      <vt:lpstr>Parte 1 – Alberi &amp; Affini</vt:lpstr>
      <vt:lpstr>Tabella</vt:lpstr>
      <vt:lpstr>Contiamo i film</vt:lpstr>
      <vt:lpstr>Contiamo i film</vt:lpstr>
      <vt:lpstr>Incasso totale?</vt:lpstr>
      <vt:lpstr>Come si fa in d3js?</vt:lpstr>
      <vt:lpstr>Presentazione standard di PowerPoint</vt:lpstr>
      <vt:lpstr>Presentazione standard di PowerPoint</vt:lpstr>
      <vt:lpstr>Group innestato</vt:lpstr>
      <vt:lpstr>Presentazione standard di PowerPoint</vt:lpstr>
      <vt:lpstr>Presentazione standard di PowerPoint</vt:lpstr>
      <vt:lpstr>Sappiamo raggruppare, ma come otteniamo informazioni da questi (conte, somme, …)</vt:lpstr>
      <vt:lpstr>Ma prima dobbiamo capire cos’è la reduce</vt:lpstr>
      <vt:lpstr>Ma prima dobbiamo capire cos’è la reduce</vt:lpstr>
      <vt:lpstr>d3. rollup(     data,     d =&gt; d.reduce((acc, curr)=&gt;acc+1,0),     d =&gt; d.Distributor )</vt:lpstr>
      <vt:lpstr>Presentazione standard di PowerPoint</vt:lpstr>
      <vt:lpstr>Rollup innestato</vt:lpstr>
      <vt:lpstr>Presentazione standard di PowerPoint</vt:lpstr>
      <vt:lpstr>Possiamo disegnare un albero ora?</vt:lpstr>
      <vt:lpstr>d3.rollup</vt:lpstr>
      <vt:lpstr>d3.hierarchy</vt:lpstr>
      <vt:lpstr>d3.tree</vt:lpstr>
      <vt:lpstr>Presentazione standard di PowerPoint</vt:lpstr>
      <vt:lpstr>Presentazione standard di PowerPoint</vt:lpstr>
      <vt:lpstr>Esercizi di oggi</vt:lpstr>
      <vt:lpstr>Esercizio 1</vt:lpstr>
      <vt:lpstr>Parte 2 – Grafo tramite simulazione fisica di particelle</vt:lpstr>
      <vt:lpstr>d3.forceSimulation</vt:lpstr>
      <vt:lpstr>Forze (le più importanti)</vt:lpstr>
      <vt:lpstr>forceX() e forceY()</vt:lpstr>
      <vt:lpstr>forceManyBody()</vt:lpstr>
      <vt:lpstr>forceLink()</vt:lpstr>
      <vt:lpstr>Esercizio 2</vt:lpstr>
      <vt:lpstr>Esempio carino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Jacopo Mereu</dc:creator>
  <cp:lastModifiedBy>Jacopo Mereu</cp:lastModifiedBy>
  <cp:revision>22</cp:revision>
  <dcterms:created xsi:type="dcterms:W3CDTF">2024-02-17T22:52:29Z</dcterms:created>
  <dcterms:modified xsi:type="dcterms:W3CDTF">2024-04-29T14:37:25Z</dcterms:modified>
</cp:coreProperties>
</file>